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C227"/>
    <a:srgbClr val="ED4E05"/>
    <a:srgbClr val="6CF5F0"/>
    <a:srgbClr val="F7D302"/>
    <a:srgbClr val="4BE5FA"/>
    <a:srgbClr val="F50FB0"/>
    <a:srgbClr val="F77EBD"/>
    <a:srgbClr val="FA9BE4"/>
    <a:srgbClr val="EB52C7"/>
    <a:srgbClr val="F52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B536C-F452-4A39-A8A7-8A3FC405A78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15B5FE-BAD1-4D62-9B95-A32C587F4E58}">
      <dgm:prSet phldr="0"/>
      <dgm:spPr/>
      <dgm:t>
        <a:bodyPr/>
        <a:lstStyle/>
        <a:p>
          <a:pPr rtl="0"/>
          <a:r>
            <a:rPr lang="en-US" i="0" dirty="0" err="1">
              <a:latin typeface="Century Gothic"/>
            </a:rPr>
            <a:t>L'entrée</a:t>
          </a:r>
          <a:r>
            <a:rPr lang="en-US" i="0" dirty="0">
              <a:latin typeface="Century Gothic"/>
            </a:rPr>
            <a:t> se </a:t>
          </a:r>
          <a:r>
            <a:rPr lang="en-US" i="0" dirty="0" err="1">
              <a:latin typeface="Century Gothic"/>
            </a:rPr>
            <a:t>fera</a:t>
          </a:r>
          <a:r>
            <a:rPr lang="en-US" i="0" dirty="0">
              <a:latin typeface="Century Gothic"/>
            </a:rPr>
            <a:t> par la </a:t>
          </a:r>
          <a:r>
            <a:rPr lang="en-US" i="0" dirty="0" err="1">
              <a:latin typeface="Century Gothic"/>
            </a:rPr>
            <a:t>porte</a:t>
          </a:r>
          <a:r>
            <a:rPr lang="en-US" i="0" dirty="0">
              <a:latin typeface="Century Gothic"/>
            </a:rPr>
            <a:t> </a:t>
          </a:r>
          <a:r>
            <a:rPr lang="en-US" i="0" dirty="0" err="1">
              <a:latin typeface="Century Gothic"/>
            </a:rPr>
            <a:t>principale</a:t>
          </a:r>
          <a:r>
            <a:rPr lang="en-US" i="0" dirty="0">
              <a:latin typeface="Century Gothic"/>
            </a:rPr>
            <a:t> du </a:t>
          </a:r>
          <a:r>
            <a:rPr lang="en-US" i="0" dirty="0" err="1">
              <a:latin typeface="Century Gothic"/>
            </a:rPr>
            <a:t>complexe</a:t>
          </a:r>
          <a:r>
            <a:rPr lang="en-US" i="0" dirty="0">
              <a:latin typeface="Century Gothic"/>
            </a:rPr>
            <a:t> sportif ( entrée habituelle)</a:t>
          </a:r>
        </a:p>
      </dgm:t>
    </dgm:pt>
    <dgm:pt modelId="{BA5D54A5-8F34-42F6-922B-5F844997C6BC}" type="parTrans" cxnId="{ED8EE229-B647-45F7-87D1-A0EFACFA0530}">
      <dgm:prSet/>
      <dgm:spPr/>
      <dgm:t>
        <a:bodyPr/>
        <a:lstStyle/>
        <a:p>
          <a:endParaRPr lang="en-US"/>
        </a:p>
      </dgm:t>
    </dgm:pt>
    <dgm:pt modelId="{576922C4-FAB8-406B-8073-DB2EF6C9CD12}" type="sibTrans" cxnId="{ED8EE229-B647-45F7-87D1-A0EFACFA0530}">
      <dgm:prSet/>
      <dgm:spPr/>
      <dgm:t>
        <a:bodyPr/>
        <a:lstStyle/>
        <a:p>
          <a:endParaRPr lang="en-US"/>
        </a:p>
      </dgm:t>
    </dgm:pt>
    <dgm:pt modelId="{6CFA771A-C749-43F5-B4D2-2E365FDC670D}">
      <dgm:prSet phldr="0"/>
      <dgm:spPr/>
      <dgm:t>
        <a:bodyPr/>
        <a:lstStyle/>
        <a:p>
          <a:pPr rtl="0"/>
          <a:r>
            <a:rPr lang="en-US" dirty="0" err="1">
              <a:latin typeface="Century Gothic" panose="020B0502020202020204"/>
            </a:rPr>
            <a:t>Chaque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gymnaste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devra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venir</a:t>
          </a:r>
          <a:r>
            <a:rPr lang="en-US" dirty="0">
              <a:latin typeface="Century Gothic" panose="020B0502020202020204"/>
            </a:rPr>
            <a:t> avec son </a:t>
          </a:r>
          <a:r>
            <a:rPr lang="en-US" dirty="0" err="1">
              <a:latin typeface="Century Gothic" panose="020B0502020202020204"/>
            </a:rPr>
            <a:t>nécessaire</a:t>
          </a:r>
          <a:r>
            <a:rPr lang="en-US" b="0" i="0" dirty="0">
              <a:latin typeface="Century Gothic" panose="020B0502020202020204"/>
            </a:rPr>
            <a:t> : </a:t>
          </a:r>
          <a:r>
            <a:rPr lang="en-US" b="0" i="0" dirty="0" err="1">
              <a:latin typeface="Century Gothic" panose="020B0502020202020204"/>
            </a:rPr>
            <a:t>gourde,claquettes,sac</a:t>
          </a:r>
          <a:r>
            <a:rPr lang="en-US" b="0" i="0" dirty="0">
              <a:latin typeface="Century Gothic" panose="020B0502020202020204"/>
            </a:rPr>
            <a:t> pour ranger </a:t>
          </a:r>
          <a:r>
            <a:rPr lang="en-US" b="0" i="0" dirty="0" err="1">
              <a:latin typeface="Century Gothic" panose="020B0502020202020204"/>
            </a:rPr>
            <a:t>ses</a:t>
          </a:r>
          <a:r>
            <a:rPr lang="en-US" b="0" i="0" dirty="0">
              <a:latin typeface="Century Gothic" panose="020B0502020202020204"/>
            </a:rPr>
            <a:t> affaires,</a:t>
          </a:r>
          <a:endParaRPr lang="en-US" b="0" i="0" dirty="0"/>
        </a:p>
      </dgm:t>
    </dgm:pt>
    <dgm:pt modelId="{2B30E64A-1142-4F26-860C-DDE0A51967C2}" type="parTrans" cxnId="{F8CEC909-5051-444B-9242-C6A3FA4BBA74}">
      <dgm:prSet/>
      <dgm:spPr/>
      <dgm:t>
        <a:bodyPr/>
        <a:lstStyle/>
        <a:p>
          <a:endParaRPr lang="en-US"/>
        </a:p>
      </dgm:t>
    </dgm:pt>
    <dgm:pt modelId="{27ACBDC4-A16D-4711-8638-BDE8CDE6BD3D}" type="sibTrans" cxnId="{F8CEC909-5051-444B-9242-C6A3FA4BBA74}">
      <dgm:prSet/>
      <dgm:spPr/>
      <dgm:t>
        <a:bodyPr/>
        <a:lstStyle/>
        <a:p>
          <a:endParaRPr lang="en-US"/>
        </a:p>
      </dgm:t>
    </dgm:pt>
    <dgm:pt modelId="{002FEFC5-E735-4A90-93A5-BB1929966555}">
      <dgm:prSet phldr="0"/>
      <dgm:spPr/>
      <dgm:t>
        <a:bodyPr/>
        <a:lstStyle/>
        <a:p>
          <a:pPr rtl="0"/>
          <a:r>
            <a:rPr lang="en-US" b="0" i="1" dirty="0">
              <a:latin typeface="Century Gothic" panose="020B0502020202020204"/>
            </a:rPr>
            <a:t>Les </a:t>
          </a:r>
          <a:r>
            <a:rPr lang="en-US" b="0" i="1" dirty="0" err="1">
              <a:latin typeface="Century Gothic" panose="020B0502020202020204"/>
            </a:rPr>
            <a:t>gymnastes</a:t>
          </a:r>
          <a:r>
            <a:rPr lang="en-US" b="0" i="1" dirty="0">
              <a:latin typeface="Century Gothic" panose="020B0502020202020204"/>
            </a:rPr>
            <a:t> </a:t>
          </a:r>
          <a:r>
            <a:rPr lang="en-US" b="0" i="1" dirty="0" err="1">
              <a:latin typeface="Century Gothic" panose="020B0502020202020204"/>
            </a:rPr>
            <a:t>devront</a:t>
          </a:r>
          <a:r>
            <a:rPr lang="en-US" b="0" i="1" dirty="0">
              <a:latin typeface="Century Gothic" panose="020B0502020202020204"/>
            </a:rPr>
            <a:t> </a:t>
          </a:r>
          <a:r>
            <a:rPr lang="en-US" b="0" i="1" dirty="0" err="1">
              <a:latin typeface="Century Gothic" panose="020B0502020202020204"/>
            </a:rPr>
            <a:t>déposer</a:t>
          </a:r>
          <a:r>
            <a:rPr lang="en-US" b="0" i="1" dirty="0">
              <a:latin typeface="Century Gothic" panose="020B0502020202020204"/>
            </a:rPr>
            <a:t> </a:t>
          </a:r>
          <a:r>
            <a:rPr lang="en-US" b="0" i="1" dirty="0" err="1">
              <a:latin typeface="Century Gothic" panose="020B0502020202020204"/>
            </a:rPr>
            <a:t>leurs</a:t>
          </a:r>
          <a:r>
            <a:rPr lang="en-US" b="0" i="1" dirty="0">
              <a:latin typeface="Century Gothic" panose="020B0502020202020204"/>
            </a:rPr>
            <a:t> affaires aux </a:t>
          </a:r>
          <a:r>
            <a:rPr lang="en-US" b="0" i="1" dirty="0" err="1">
              <a:latin typeface="Century Gothic" panose="020B0502020202020204"/>
            </a:rPr>
            <a:t>vestiaires</a:t>
          </a:r>
          <a:r>
            <a:rPr lang="en-US" b="0" i="1" dirty="0">
              <a:latin typeface="Century Gothic" panose="020B0502020202020204"/>
            </a:rPr>
            <a:t> (</a:t>
          </a:r>
          <a:r>
            <a:rPr lang="en-US" b="0" i="1" dirty="0" err="1">
              <a:latin typeface="Century Gothic" panose="020B0502020202020204"/>
            </a:rPr>
            <a:t>sauf</a:t>
          </a:r>
          <a:r>
            <a:rPr lang="en-US" b="0" i="1" dirty="0">
              <a:latin typeface="Century Gothic" panose="020B0502020202020204"/>
            </a:rPr>
            <a:t> </a:t>
          </a:r>
          <a:r>
            <a:rPr lang="en-US" b="0" i="1" dirty="0" err="1">
              <a:latin typeface="Century Gothic" panose="020B0502020202020204"/>
            </a:rPr>
            <a:t>groupe</a:t>
          </a:r>
          <a:r>
            <a:rPr lang="en-US" b="0" i="1" dirty="0">
              <a:latin typeface="Century Gothic" panose="020B0502020202020204"/>
            </a:rPr>
            <a:t> baby &amp; </a:t>
          </a:r>
          <a:r>
            <a:rPr lang="en-US" b="0" i="1" dirty="0" err="1">
              <a:latin typeface="Century Gothic" panose="020B0502020202020204"/>
            </a:rPr>
            <a:t>éveil</a:t>
          </a:r>
          <a:r>
            <a:rPr lang="en-US" b="0" i="1" dirty="0">
              <a:latin typeface="Century Gothic" panose="020B0502020202020204"/>
            </a:rPr>
            <a:t>).</a:t>
          </a:r>
          <a:endParaRPr lang="en-US" b="0" i="1" dirty="0"/>
        </a:p>
      </dgm:t>
    </dgm:pt>
    <dgm:pt modelId="{F542C9BB-60C2-4036-BAAF-226DB677D909}" type="parTrans" cxnId="{48A2622B-368F-4D3F-9C6F-B4F7F509C1FB}">
      <dgm:prSet/>
      <dgm:spPr/>
      <dgm:t>
        <a:bodyPr/>
        <a:lstStyle/>
        <a:p>
          <a:endParaRPr lang="en-US"/>
        </a:p>
      </dgm:t>
    </dgm:pt>
    <dgm:pt modelId="{17A1129C-F987-45C7-98B4-857C19543A85}" type="sibTrans" cxnId="{48A2622B-368F-4D3F-9C6F-B4F7F509C1FB}">
      <dgm:prSet/>
      <dgm:spPr/>
      <dgm:t>
        <a:bodyPr/>
        <a:lstStyle/>
        <a:p>
          <a:endParaRPr lang="en-US"/>
        </a:p>
      </dgm:t>
    </dgm:pt>
    <dgm:pt modelId="{6543D73C-2C4F-419E-8A62-AA4185DA26B6}">
      <dgm:prSet phldr="0"/>
      <dgm:spPr/>
      <dgm:t>
        <a:bodyPr/>
        <a:lstStyle/>
        <a:p>
          <a:pPr rtl="0"/>
          <a:r>
            <a:rPr lang="en-US" b="0" i="1" dirty="0">
              <a:latin typeface="Century Gothic" panose="020B0502020202020204"/>
            </a:rPr>
            <a:t> Les sorties </a:t>
          </a:r>
          <a:r>
            <a:rPr lang="en-US" b="0" i="1" dirty="0" err="1">
              <a:latin typeface="Century Gothic" panose="020B0502020202020204"/>
            </a:rPr>
            <a:t>s'effectueront</a:t>
          </a:r>
          <a:r>
            <a:rPr lang="en-US" b="0" i="1" dirty="0">
              <a:latin typeface="Century Gothic" panose="020B0502020202020204"/>
            </a:rPr>
            <a:t> à </a:t>
          </a:r>
          <a:r>
            <a:rPr lang="en-US" b="0" i="1" dirty="0" err="1">
              <a:latin typeface="Century Gothic" panose="020B0502020202020204"/>
            </a:rPr>
            <a:t>l'arrière</a:t>
          </a:r>
          <a:r>
            <a:rPr lang="en-US" b="0" i="1" dirty="0">
              <a:latin typeface="Century Gothic" panose="020B0502020202020204"/>
            </a:rPr>
            <a:t> de la salle </a:t>
          </a:r>
          <a:r>
            <a:rPr lang="en-US" b="0" i="1" dirty="0" err="1">
              <a:latin typeface="Century Gothic" panose="020B0502020202020204"/>
            </a:rPr>
            <a:t>côté</a:t>
          </a:r>
          <a:r>
            <a:rPr lang="en-US" b="0" i="1" dirty="0">
              <a:latin typeface="Century Gothic" panose="020B0502020202020204"/>
            </a:rPr>
            <a:t> tennis de table.</a:t>
          </a:r>
        </a:p>
      </dgm:t>
    </dgm:pt>
    <dgm:pt modelId="{E48DE1E6-0334-468A-B559-FE9CAAFF417E}" type="parTrans" cxnId="{1CDAFB09-B4E7-452F-BA25-C5B60DDF0022}">
      <dgm:prSet/>
      <dgm:spPr/>
    </dgm:pt>
    <dgm:pt modelId="{B7075179-ACB6-4C4E-AA10-9AC721CE854B}" type="sibTrans" cxnId="{1CDAFB09-B4E7-452F-BA25-C5B60DDF0022}">
      <dgm:prSet/>
      <dgm:spPr/>
    </dgm:pt>
    <dgm:pt modelId="{562CC351-1886-4438-8330-C51480E4EF61}" type="pres">
      <dgm:prSet presAssocID="{C68B536C-F452-4A39-A8A7-8A3FC405A78A}" presName="linear" presStyleCnt="0">
        <dgm:presLayoutVars>
          <dgm:animLvl val="lvl"/>
          <dgm:resizeHandles val="exact"/>
        </dgm:presLayoutVars>
      </dgm:prSet>
      <dgm:spPr/>
    </dgm:pt>
    <dgm:pt modelId="{1F845903-7345-4040-9589-CD870996B3A3}" type="pres">
      <dgm:prSet presAssocID="{4D15B5FE-BAD1-4D62-9B95-A32C587F4E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96675F-CFC4-4200-92E8-D98DAE8B8F7D}" type="pres">
      <dgm:prSet presAssocID="{576922C4-FAB8-406B-8073-DB2EF6C9CD12}" presName="spacer" presStyleCnt="0"/>
      <dgm:spPr/>
    </dgm:pt>
    <dgm:pt modelId="{5CD97DDE-79B2-4F98-83D3-1C34A2D97874}" type="pres">
      <dgm:prSet presAssocID="{6CFA771A-C749-43F5-B4D2-2E365FDC6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34CC0C-6B72-4EC4-B448-E5EE27D01A82}" type="pres">
      <dgm:prSet presAssocID="{27ACBDC4-A16D-4711-8638-BDE8CDE6BD3D}" presName="spacer" presStyleCnt="0"/>
      <dgm:spPr/>
    </dgm:pt>
    <dgm:pt modelId="{6195B1B2-4797-46C2-AFA1-DB73AC2B736C}" type="pres">
      <dgm:prSet presAssocID="{002FEFC5-E735-4A90-93A5-BB19299665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582F81-2DC1-46A0-8404-592460320262}" type="pres">
      <dgm:prSet presAssocID="{17A1129C-F987-45C7-98B4-857C19543A85}" presName="spacer" presStyleCnt="0"/>
      <dgm:spPr/>
    </dgm:pt>
    <dgm:pt modelId="{FBEF46C9-6CA0-4E5B-BC99-CCBD00F69567}" type="pres">
      <dgm:prSet presAssocID="{6543D73C-2C4F-419E-8A62-AA4185DA26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E28EB07-B631-4830-873D-DC19A1CD3DFE}" type="presOf" srcId="{002FEFC5-E735-4A90-93A5-BB1929966555}" destId="{6195B1B2-4797-46C2-AFA1-DB73AC2B736C}" srcOrd="0" destOrd="0" presId="urn:microsoft.com/office/officeart/2005/8/layout/vList2"/>
    <dgm:cxn modelId="{F8CEC909-5051-444B-9242-C6A3FA4BBA74}" srcId="{C68B536C-F452-4A39-A8A7-8A3FC405A78A}" destId="{6CFA771A-C749-43F5-B4D2-2E365FDC670D}" srcOrd="1" destOrd="0" parTransId="{2B30E64A-1142-4F26-860C-DDE0A51967C2}" sibTransId="{27ACBDC4-A16D-4711-8638-BDE8CDE6BD3D}"/>
    <dgm:cxn modelId="{1CDAFB09-B4E7-452F-BA25-C5B60DDF0022}" srcId="{C68B536C-F452-4A39-A8A7-8A3FC405A78A}" destId="{6543D73C-2C4F-419E-8A62-AA4185DA26B6}" srcOrd="3" destOrd="0" parTransId="{E48DE1E6-0334-468A-B559-FE9CAAFF417E}" sibTransId="{B7075179-ACB6-4C4E-AA10-9AC721CE854B}"/>
    <dgm:cxn modelId="{ED8EE229-B647-45F7-87D1-A0EFACFA0530}" srcId="{C68B536C-F452-4A39-A8A7-8A3FC405A78A}" destId="{4D15B5FE-BAD1-4D62-9B95-A32C587F4E58}" srcOrd="0" destOrd="0" parTransId="{BA5D54A5-8F34-42F6-922B-5F844997C6BC}" sibTransId="{576922C4-FAB8-406B-8073-DB2EF6C9CD12}"/>
    <dgm:cxn modelId="{48A2622B-368F-4D3F-9C6F-B4F7F509C1FB}" srcId="{C68B536C-F452-4A39-A8A7-8A3FC405A78A}" destId="{002FEFC5-E735-4A90-93A5-BB1929966555}" srcOrd="2" destOrd="0" parTransId="{F542C9BB-60C2-4036-BAAF-226DB677D909}" sibTransId="{17A1129C-F987-45C7-98B4-857C19543A85}"/>
    <dgm:cxn modelId="{3477A72F-B116-434A-96BC-C185C3585065}" type="presOf" srcId="{4D15B5FE-BAD1-4D62-9B95-A32C587F4E58}" destId="{1F845903-7345-4040-9589-CD870996B3A3}" srcOrd="0" destOrd="0" presId="urn:microsoft.com/office/officeart/2005/8/layout/vList2"/>
    <dgm:cxn modelId="{27E1C44E-1B3C-4EE4-A20F-267D9566F3CE}" type="presOf" srcId="{6543D73C-2C4F-419E-8A62-AA4185DA26B6}" destId="{FBEF46C9-6CA0-4E5B-BC99-CCBD00F69567}" srcOrd="0" destOrd="0" presId="urn:microsoft.com/office/officeart/2005/8/layout/vList2"/>
    <dgm:cxn modelId="{E3855391-4CCE-4A23-A594-00A88462FCBA}" type="presOf" srcId="{C68B536C-F452-4A39-A8A7-8A3FC405A78A}" destId="{562CC351-1886-4438-8330-C51480E4EF61}" srcOrd="0" destOrd="0" presId="urn:microsoft.com/office/officeart/2005/8/layout/vList2"/>
    <dgm:cxn modelId="{CDEEC5C8-AFC0-4CBE-957E-1FE51CD68BFB}" type="presOf" srcId="{6CFA771A-C749-43F5-B4D2-2E365FDC670D}" destId="{5CD97DDE-79B2-4F98-83D3-1C34A2D97874}" srcOrd="0" destOrd="0" presId="urn:microsoft.com/office/officeart/2005/8/layout/vList2"/>
    <dgm:cxn modelId="{DDEF2F00-E002-4769-BE36-4276E2B2E351}" type="presParOf" srcId="{562CC351-1886-4438-8330-C51480E4EF61}" destId="{1F845903-7345-4040-9589-CD870996B3A3}" srcOrd="0" destOrd="0" presId="urn:microsoft.com/office/officeart/2005/8/layout/vList2"/>
    <dgm:cxn modelId="{587DA927-A652-4AE1-AF92-EB32F8567F39}" type="presParOf" srcId="{562CC351-1886-4438-8330-C51480E4EF61}" destId="{3596675F-CFC4-4200-92E8-D98DAE8B8F7D}" srcOrd="1" destOrd="0" presId="urn:microsoft.com/office/officeart/2005/8/layout/vList2"/>
    <dgm:cxn modelId="{6751BF17-1C90-40DF-83E1-F47209E635E7}" type="presParOf" srcId="{562CC351-1886-4438-8330-C51480E4EF61}" destId="{5CD97DDE-79B2-4F98-83D3-1C34A2D97874}" srcOrd="2" destOrd="0" presId="urn:microsoft.com/office/officeart/2005/8/layout/vList2"/>
    <dgm:cxn modelId="{1728D389-D919-4A98-981C-E8B9E6A88491}" type="presParOf" srcId="{562CC351-1886-4438-8330-C51480E4EF61}" destId="{2634CC0C-6B72-4EC4-B448-E5EE27D01A82}" srcOrd="3" destOrd="0" presId="urn:microsoft.com/office/officeart/2005/8/layout/vList2"/>
    <dgm:cxn modelId="{EC7C2C25-87AA-4E76-A368-D45A129F71BB}" type="presParOf" srcId="{562CC351-1886-4438-8330-C51480E4EF61}" destId="{6195B1B2-4797-46C2-AFA1-DB73AC2B736C}" srcOrd="4" destOrd="0" presId="urn:microsoft.com/office/officeart/2005/8/layout/vList2"/>
    <dgm:cxn modelId="{8DC5A169-AAB8-465A-A099-D536DE9F0DA9}" type="presParOf" srcId="{562CC351-1886-4438-8330-C51480E4EF61}" destId="{E2582F81-2DC1-46A0-8404-592460320262}" srcOrd="5" destOrd="0" presId="urn:microsoft.com/office/officeart/2005/8/layout/vList2"/>
    <dgm:cxn modelId="{10508167-D297-41B1-B24F-EAC089538807}" type="presParOf" srcId="{562CC351-1886-4438-8330-C51480E4EF61}" destId="{FBEF46C9-6CA0-4E5B-BC99-CCBD00F695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5903-7345-4040-9589-CD870996B3A3}">
      <dsp:nvSpPr>
        <dsp:cNvPr id="0" name=""/>
        <dsp:cNvSpPr/>
      </dsp:nvSpPr>
      <dsp:spPr>
        <a:xfrm>
          <a:off x="0" y="294783"/>
          <a:ext cx="7033020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dirty="0" err="1">
              <a:latin typeface="Century Gothic"/>
            </a:rPr>
            <a:t>L'entrée</a:t>
          </a:r>
          <a:r>
            <a:rPr lang="en-US" sz="2100" i="0" kern="1200" dirty="0">
              <a:latin typeface="Century Gothic"/>
            </a:rPr>
            <a:t> se </a:t>
          </a:r>
          <a:r>
            <a:rPr lang="en-US" sz="2100" i="0" kern="1200" dirty="0" err="1">
              <a:latin typeface="Century Gothic"/>
            </a:rPr>
            <a:t>fera</a:t>
          </a:r>
          <a:r>
            <a:rPr lang="en-US" sz="2100" i="0" kern="1200" dirty="0">
              <a:latin typeface="Century Gothic"/>
            </a:rPr>
            <a:t> par la </a:t>
          </a:r>
          <a:r>
            <a:rPr lang="en-US" sz="2100" i="0" kern="1200" dirty="0" err="1">
              <a:latin typeface="Century Gothic"/>
            </a:rPr>
            <a:t>porte</a:t>
          </a:r>
          <a:r>
            <a:rPr lang="en-US" sz="2100" i="0" kern="1200" dirty="0">
              <a:latin typeface="Century Gothic"/>
            </a:rPr>
            <a:t> </a:t>
          </a:r>
          <a:r>
            <a:rPr lang="en-US" sz="2100" i="0" kern="1200" dirty="0" err="1">
              <a:latin typeface="Century Gothic"/>
            </a:rPr>
            <a:t>principale</a:t>
          </a:r>
          <a:r>
            <a:rPr lang="en-US" sz="2100" i="0" kern="1200" dirty="0">
              <a:latin typeface="Century Gothic"/>
            </a:rPr>
            <a:t> du </a:t>
          </a:r>
          <a:r>
            <a:rPr lang="en-US" sz="2100" i="0" kern="1200" dirty="0" err="1">
              <a:latin typeface="Century Gothic"/>
            </a:rPr>
            <a:t>complexe</a:t>
          </a:r>
          <a:r>
            <a:rPr lang="en-US" sz="2100" i="0" kern="1200" dirty="0">
              <a:latin typeface="Century Gothic"/>
            </a:rPr>
            <a:t> sportif ( entrée habituelle)</a:t>
          </a:r>
        </a:p>
      </dsp:txBody>
      <dsp:txXfrm>
        <a:off x="40780" y="335563"/>
        <a:ext cx="6951460" cy="753819"/>
      </dsp:txXfrm>
    </dsp:sp>
    <dsp:sp modelId="{5CD97DDE-79B2-4F98-83D3-1C34A2D97874}">
      <dsp:nvSpPr>
        <dsp:cNvPr id="0" name=""/>
        <dsp:cNvSpPr/>
      </dsp:nvSpPr>
      <dsp:spPr>
        <a:xfrm>
          <a:off x="0" y="1190643"/>
          <a:ext cx="7033020" cy="835379"/>
        </a:xfrm>
        <a:prstGeom prst="roundRect">
          <a:avLst/>
        </a:prstGeom>
        <a:gradFill rotWithShape="0">
          <a:gsLst>
            <a:gs pos="0">
              <a:schemeClr val="accent5">
                <a:hueOff val="-2136661"/>
                <a:satOff val="-3512"/>
                <a:lumOff val="-131"/>
                <a:alphaOff val="0"/>
                <a:tint val="98000"/>
                <a:lumMod val="114000"/>
              </a:schemeClr>
            </a:gs>
            <a:gs pos="100000">
              <a:schemeClr val="accent5">
                <a:hueOff val="-2136661"/>
                <a:satOff val="-3512"/>
                <a:lumOff val="-1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entury Gothic" panose="020B0502020202020204"/>
            </a:rPr>
            <a:t>Chaque</a:t>
          </a:r>
          <a:r>
            <a:rPr lang="en-US" sz="2100" kern="1200" dirty="0">
              <a:latin typeface="Century Gothic" panose="020B0502020202020204"/>
            </a:rPr>
            <a:t> </a:t>
          </a:r>
          <a:r>
            <a:rPr lang="en-US" sz="2100" kern="1200" dirty="0" err="1">
              <a:latin typeface="Century Gothic" panose="020B0502020202020204"/>
            </a:rPr>
            <a:t>gymnaste</a:t>
          </a:r>
          <a:r>
            <a:rPr lang="en-US" sz="2100" kern="1200" dirty="0">
              <a:latin typeface="Century Gothic" panose="020B0502020202020204"/>
            </a:rPr>
            <a:t> </a:t>
          </a:r>
          <a:r>
            <a:rPr lang="en-US" sz="2100" kern="1200" dirty="0" err="1">
              <a:latin typeface="Century Gothic" panose="020B0502020202020204"/>
            </a:rPr>
            <a:t>devra</a:t>
          </a:r>
          <a:r>
            <a:rPr lang="en-US" sz="2100" kern="1200" dirty="0">
              <a:latin typeface="Century Gothic" panose="020B0502020202020204"/>
            </a:rPr>
            <a:t> </a:t>
          </a:r>
          <a:r>
            <a:rPr lang="en-US" sz="2100" kern="1200" dirty="0" err="1">
              <a:latin typeface="Century Gothic" panose="020B0502020202020204"/>
            </a:rPr>
            <a:t>venir</a:t>
          </a:r>
          <a:r>
            <a:rPr lang="en-US" sz="2100" kern="1200" dirty="0">
              <a:latin typeface="Century Gothic" panose="020B0502020202020204"/>
            </a:rPr>
            <a:t> avec son </a:t>
          </a:r>
          <a:r>
            <a:rPr lang="en-US" sz="2100" kern="1200" dirty="0" err="1">
              <a:latin typeface="Century Gothic" panose="020B0502020202020204"/>
            </a:rPr>
            <a:t>nécessaire</a:t>
          </a:r>
          <a:r>
            <a:rPr lang="en-US" sz="2100" b="0" i="0" kern="1200" dirty="0">
              <a:latin typeface="Century Gothic" panose="020B0502020202020204"/>
            </a:rPr>
            <a:t> : </a:t>
          </a:r>
          <a:r>
            <a:rPr lang="en-US" sz="2100" b="0" i="0" kern="1200" dirty="0" err="1">
              <a:latin typeface="Century Gothic" panose="020B0502020202020204"/>
            </a:rPr>
            <a:t>gourde,claquettes,sac</a:t>
          </a:r>
          <a:r>
            <a:rPr lang="en-US" sz="2100" b="0" i="0" kern="1200" dirty="0">
              <a:latin typeface="Century Gothic" panose="020B0502020202020204"/>
            </a:rPr>
            <a:t> pour ranger </a:t>
          </a:r>
          <a:r>
            <a:rPr lang="en-US" sz="2100" b="0" i="0" kern="1200" dirty="0" err="1">
              <a:latin typeface="Century Gothic" panose="020B0502020202020204"/>
            </a:rPr>
            <a:t>ses</a:t>
          </a:r>
          <a:r>
            <a:rPr lang="en-US" sz="2100" b="0" i="0" kern="1200" dirty="0">
              <a:latin typeface="Century Gothic" panose="020B0502020202020204"/>
            </a:rPr>
            <a:t> affaires,</a:t>
          </a:r>
          <a:endParaRPr lang="en-US" sz="2100" b="0" i="0" kern="1200" dirty="0"/>
        </a:p>
      </dsp:txBody>
      <dsp:txXfrm>
        <a:off x="40780" y="1231423"/>
        <a:ext cx="6951460" cy="753819"/>
      </dsp:txXfrm>
    </dsp:sp>
    <dsp:sp modelId="{6195B1B2-4797-46C2-AFA1-DB73AC2B736C}">
      <dsp:nvSpPr>
        <dsp:cNvPr id="0" name=""/>
        <dsp:cNvSpPr/>
      </dsp:nvSpPr>
      <dsp:spPr>
        <a:xfrm>
          <a:off x="0" y="2086503"/>
          <a:ext cx="7033020" cy="835379"/>
        </a:xfrm>
        <a:prstGeom prst="roundRect">
          <a:avLst/>
        </a:prstGeom>
        <a:gradFill rotWithShape="0">
          <a:gsLst>
            <a:gs pos="0">
              <a:schemeClr val="accent5">
                <a:hueOff val="-4273322"/>
                <a:satOff val="-7025"/>
                <a:lumOff val="-262"/>
                <a:alphaOff val="0"/>
                <a:tint val="98000"/>
                <a:lumMod val="114000"/>
              </a:schemeClr>
            </a:gs>
            <a:gs pos="100000">
              <a:schemeClr val="accent5">
                <a:hueOff val="-4273322"/>
                <a:satOff val="-7025"/>
                <a:lumOff val="-2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>
              <a:latin typeface="Century Gothic" panose="020B0502020202020204"/>
            </a:rPr>
            <a:t>Les </a:t>
          </a:r>
          <a:r>
            <a:rPr lang="en-US" sz="2100" b="0" i="1" kern="1200" dirty="0" err="1">
              <a:latin typeface="Century Gothic" panose="020B0502020202020204"/>
            </a:rPr>
            <a:t>gymnastes</a:t>
          </a:r>
          <a:r>
            <a:rPr lang="en-US" sz="2100" b="0" i="1" kern="1200" dirty="0">
              <a:latin typeface="Century Gothic" panose="020B0502020202020204"/>
            </a:rPr>
            <a:t> </a:t>
          </a:r>
          <a:r>
            <a:rPr lang="en-US" sz="2100" b="0" i="1" kern="1200" dirty="0" err="1">
              <a:latin typeface="Century Gothic" panose="020B0502020202020204"/>
            </a:rPr>
            <a:t>devront</a:t>
          </a:r>
          <a:r>
            <a:rPr lang="en-US" sz="2100" b="0" i="1" kern="1200" dirty="0">
              <a:latin typeface="Century Gothic" panose="020B0502020202020204"/>
            </a:rPr>
            <a:t> </a:t>
          </a:r>
          <a:r>
            <a:rPr lang="en-US" sz="2100" b="0" i="1" kern="1200" dirty="0" err="1">
              <a:latin typeface="Century Gothic" panose="020B0502020202020204"/>
            </a:rPr>
            <a:t>déposer</a:t>
          </a:r>
          <a:r>
            <a:rPr lang="en-US" sz="2100" b="0" i="1" kern="1200" dirty="0">
              <a:latin typeface="Century Gothic" panose="020B0502020202020204"/>
            </a:rPr>
            <a:t> </a:t>
          </a:r>
          <a:r>
            <a:rPr lang="en-US" sz="2100" b="0" i="1" kern="1200" dirty="0" err="1">
              <a:latin typeface="Century Gothic" panose="020B0502020202020204"/>
            </a:rPr>
            <a:t>leurs</a:t>
          </a:r>
          <a:r>
            <a:rPr lang="en-US" sz="2100" b="0" i="1" kern="1200" dirty="0">
              <a:latin typeface="Century Gothic" panose="020B0502020202020204"/>
            </a:rPr>
            <a:t> affaires aux </a:t>
          </a:r>
          <a:r>
            <a:rPr lang="en-US" sz="2100" b="0" i="1" kern="1200" dirty="0" err="1">
              <a:latin typeface="Century Gothic" panose="020B0502020202020204"/>
            </a:rPr>
            <a:t>vestiaires</a:t>
          </a:r>
          <a:r>
            <a:rPr lang="en-US" sz="2100" b="0" i="1" kern="1200" dirty="0">
              <a:latin typeface="Century Gothic" panose="020B0502020202020204"/>
            </a:rPr>
            <a:t> (</a:t>
          </a:r>
          <a:r>
            <a:rPr lang="en-US" sz="2100" b="0" i="1" kern="1200" dirty="0" err="1">
              <a:latin typeface="Century Gothic" panose="020B0502020202020204"/>
            </a:rPr>
            <a:t>sauf</a:t>
          </a:r>
          <a:r>
            <a:rPr lang="en-US" sz="2100" b="0" i="1" kern="1200" dirty="0">
              <a:latin typeface="Century Gothic" panose="020B0502020202020204"/>
            </a:rPr>
            <a:t> </a:t>
          </a:r>
          <a:r>
            <a:rPr lang="en-US" sz="2100" b="0" i="1" kern="1200" dirty="0" err="1">
              <a:latin typeface="Century Gothic" panose="020B0502020202020204"/>
            </a:rPr>
            <a:t>groupe</a:t>
          </a:r>
          <a:r>
            <a:rPr lang="en-US" sz="2100" b="0" i="1" kern="1200" dirty="0">
              <a:latin typeface="Century Gothic" panose="020B0502020202020204"/>
            </a:rPr>
            <a:t> baby &amp; </a:t>
          </a:r>
          <a:r>
            <a:rPr lang="en-US" sz="2100" b="0" i="1" kern="1200" dirty="0" err="1">
              <a:latin typeface="Century Gothic" panose="020B0502020202020204"/>
            </a:rPr>
            <a:t>éveil</a:t>
          </a:r>
          <a:r>
            <a:rPr lang="en-US" sz="2100" b="0" i="1" kern="1200" dirty="0">
              <a:latin typeface="Century Gothic" panose="020B0502020202020204"/>
            </a:rPr>
            <a:t>).</a:t>
          </a:r>
          <a:endParaRPr lang="en-US" sz="2100" b="0" i="1" kern="1200" dirty="0"/>
        </a:p>
      </dsp:txBody>
      <dsp:txXfrm>
        <a:off x="40780" y="2127283"/>
        <a:ext cx="6951460" cy="753819"/>
      </dsp:txXfrm>
    </dsp:sp>
    <dsp:sp modelId="{FBEF46C9-6CA0-4E5B-BC99-CCBD00F69567}">
      <dsp:nvSpPr>
        <dsp:cNvPr id="0" name=""/>
        <dsp:cNvSpPr/>
      </dsp:nvSpPr>
      <dsp:spPr>
        <a:xfrm>
          <a:off x="0" y="2982364"/>
          <a:ext cx="7033020" cy="835379"/>
        </a:xfrm>
        <a:prstGeom prst="roundRect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>
              <a:latin typeface="Century Gothic" panose="020B0502020202020204"/>
            </a:rPr>
            <a:t> Les sorties </a:t>
          </a:r>
          <a:r>
            <a:rPr lang="en-US" sz="2100" b="0" i="1" kern="1200" dirty="0" err="1">
              <a:latin typeface="Century Gothic" panose="020B0502020202020204"/>
            </a:rPr>
            <a:t>s'effectueront</a:t>
          </a:r>
          <a:r>
            <a:rPr lang="en-US" sz="2100" b="0" i="1" kern="1200" dirty="0">
              <a:latin typeface="Century Gothic" panose="020B0502020202020204"/>
            </a:rPr>
            <a:t> à </a:t>
          </a:r>
          <a:r>
            <a:rPr lang="en-US" sz="2100" b="0" i="1" kern="1200" dirty="0" err="1">
              <a:latin typeface="Century Gothic" panose="020B0502020202020204"/>
            </a:rPr>
            <a:t>l'arrière</a:t>
          </a:r>
          <a:r>
            <a:rPr lang="en-US" sz="2100" b="0" i="1" kern="1200" dirty="0">
              <a:latin typeface="Century Gothic" panose="020B0502020202020204"/>
            </a:rPr>
            <a:t> de la salle </a:t>
          </a:r>
          <a:r>
            <a:rPr lang="en-US" sz="2100" b="0" i="1" kern="1200" dirty="0" err="1">
              <a:latin typeface="Century Gothic" panose="020B0502020202020204"/>
            </a:rPr>
            <a:t>côté</a:t>
          </a:r>
          <a:r>
            <a:rPr lang="en-US" sz="2100" b="0" i="1" kern="1200" dirty="0">
              <a:latin typeface="Century Gothic" panose="020B0502020202020204"/>
            </a:rPr>
            <a:t> tennis de table.</a:t>
          </a:r>
        </a:p>
      </dsp:txBody>
      <dsp:txXfrm>
        <a:off x="40780" y="3023144"/>
        <a:ext cx="695146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9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0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6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4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6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0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6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0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6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personne, posant, groupe, gens&#10;&#10;Description générée automatiquement">
            <a:extLst>
              <a:ext uri="{FF2B5EF4-FFF2-40B4-BE49-F238E27FC236}">
                <a16:creationId xmlns:a16="http://schemas.microsoft.com/office/drawing/2014/main" id="{D6558187-4339-42D7-B9EC-E6A08B7C6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2486" b="125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9670DF-6E30-42CE-B3DB-71E8A3364D66}"/>
              </a:ext>
            </a:extLst>
          </p:cNvPr>
          <p:cNvSpPr txBox="1"/>
          <p:nvPr/>
        </p:nvSpPr>
        <p:spPr>
          <a:xfrm rot="1080000">
            <a:off x="4456531" y="2418893"/>
            <a:ext cx="5926450" cy="16543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Présentation</a:t>
            </a:r>
            <a:r>
              <a:rPr lang="en-US" sz="37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endParaRPr lang="fr-FR"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Saison  2022/2023</a:t>
            </a:r>
            <a:endParaRPr lang="en-US" sz="3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F2D9340F-87D6-4D15-BCA1-021086D0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3366" r="9" b="9"/>
          <a:stretch/>
        </p:blipFill>
        <p:spPr>
          <a:xfrm>
            <a:off x="4126" y="71284"/>
            <a:ext cx="2209001" cy="191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CE370A-6B33-465D-A61E-3CEE7122DA8F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C3F850-374F-4723-9B4B-13EEED1D0A31}"/>
              </a:ext>
            </a:extLst>
          </p:cNvPr>
          <p:cNvSpPr txBox="1"/>
          <p:nvPr/>
        </p:nvSpPr>
        <p:spPr>
          <a:xfrm>
            <a:off x="3750113" y="125957"/>
            <a:ext cx="55085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/>
              <a:t>ESS Segré Gymnastique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, intérieur, sport, personne&#10;&#10;Description générée automatiquement">
            <a:extLst>
              <a:ext uri="{FF2B5EF4-FFF2-40B4-BE49-F238E27FC236}">
                <a16:creationId xmlns:a16="http://schemas.microsoft.com/office/drawing/2014/main" id="{FAEE115B-4164-484F-A244-B7E1488D6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52"/>
          <a:stretch/>
        </p:blipFill>
        <p:spPr>
          <a:xfrm>
            <a:off x="1642" y="10"/>
            <a:ext cx="4633038" cy="68579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3E549E-DF3A-4737-8384-CE24B1045AE8}"/>
              </a:ext>
            </a:extLst>
          </p:cNvPr>
          <p:cNvSpPr txBox="1"/>
          <p:nvPr/>
        </p:nvSpPr>
        <p:spPr>
          <a:xfrm>
            <a:off x="4789004" y="295729"/>
            <a:ext cx="6171312" cy="767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b="1" cap="all" dirty="0">
                <a:ln w="3175" cmpd="sng">
                  <a:noFill/>
                </a:ln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Information Saison 2022/2023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endParaRPr lang="en-US" sz="14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234A66-75A9-484F-AD66-D29D706134D5}"/>
              </a:ext>
            </a:extLst>
          </p:cNvPr>
          <p:cNvSpPr txBox="1"/>
          <p:nvPr/>
        </p:nvSpPr>
        <p:spPr>
          <a:xfrm>
            <a:off x="5943358" y="1966713"/>
            <a:ext cx="5261039" cy="48012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algn="ctr" defTabSz="45720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b="1" dirty="0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Vous </a:t>
            </a:r>
            <a:r>
              <a:rPr lang="en-US" b="1" dirty="0" err="1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trouverez</a:t>
            </a:r>
            <a:r>
              <a:rPr lang="en-US" b="1" dirty="0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 dans </a:t>
            </a:r>
            <a:r>
              <a:rPr lang="en-US" b="1" dirty="0" err="1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cette</a:t>
            </a:r>
            <a:r>
              <a:rPr lang="en-US" b="1" dirty="0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 </a:t>
            </a:r>
            <a:r>
              <a:rPr lang="en-US" b="1" dirty="0" err="1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présentation</a:t>
            </a:r>
            <a:r>
              <a:rPr lang="en-US" b="1" dirty="0">
                <a:solidFill>
                  <a:srgbClr val="08C227"/>
                </a:solidFill>
                <a:latin typeface="Comic Sans MS"/>
                <a:ea typeface="+mj-ea"/>
                <a:cs typeface="+mj-cs"/>
              </a:rPr>
              <a:t> 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:</a:t>
            </a:r>
          </a:p>
          <a:p>
            <a:pPr indent="-228600" defTabSz="457200">
              <a:spcBef>
                <a:spcPts val="1000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Les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informations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diverses</a:t>
            </a:r>
            <a:endParaRPr lang="en-US" b="1">
              <a:solidFill>
                <a:srgbClr val="ED4E05"/>
              </a:solidFill>
              <a:latin typeface="Comic Sans MS"/>
              <a:ea typeface="+mj-ea"/>
              <a:cs typeface="+mj-cs"/>
            </a:endParaRPr>
          </a:p>
          <a:p>
            <a:pPr indent="-228600" defTabSz="457200">
              <a:spcBef>
                <a:spcPts val="1000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Les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recommandations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pour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cette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nouvelle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saison</a:t>
            </a:r>
            <a:endParaRPr lang="en-US" b="1">
              <a:solidFill>
                <a:srgbClr val="ED4E05"/>
              </a:solidFill>
              <a:latin typeface="Comic Sans MS"/>
              <a:ea typeface="+mj-ea"/>
              <a:cs typeface="+mj-cs"/>
            </a:endParaRPr>
          </a:p>
          <a:p>
            <a:pPr indent="-228600" defTabSz="457200">
              <a:spcBef>
                <a:spcPts val="1000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Le planning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général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de la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saison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2022/2023</a:t>
            </a:r>
          </a:p>
          <a:p>
            <a:pPr indent="-228600" defTabSz="457200">
              <a:spcBef>
                <a:spcPts val="1000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Les dates de reprise de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chaque</a:t>
            </a:r>
            <a:r>
              <a:rPr lang="en-US" b="1" dirty="0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ED4E05"/>
                </a:solidFill>
                <a:latin typeface="Comic Sans MS"/>
                <a:ea typeface="+mj-ea"/>
                <a:cs typeface="+mj-cs"/>
              </a:rPr>
              <a:t>groupe</a:t>
            </a:r>
            <a:r>
              <a:rPr lang="en-US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82812C-9373-4E5A-85E3-AB671AEA0F03}"/>
              </a:ext>
            </a:extLst>
          </p:cNvPr>
          <p:cNvSpPr txBox="1"/>
          <p:nvPr/>
        </p:nvSpPr>
        <p:spPr>
          <a:xfrm>
            <a:off x="-193247" y="-2044693"/>
            <a:ext cx="9708995" cy="35671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12547E-5245-4505-AE29-804ADC819E1B}"/>
              </a:ext>
            </a:extLst>
          </p:cNvPr>
          <p:cNvSpPr txBox="1"/>
          <p:nvPr/>
        </p:nvSpPr>
        <p:spPr>
          <a:xfrm>
            <a:off x="5074378" y="1965425"/>
            <a:ext cx="5948831" cy="43346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89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B64A07-5E7A-486E-A18B-51E2857E91AC}"/>
              </a:ext>
            </a:extLst>
          </p:cNvPr>
          <p:cNvSpPr txBox="1"/>
          <p:nvPr/>
        </p:nvSpPr>
        <p:spPr>
          <a:xfrm>
            <a:off x="2761276" y="5064977"/>
            <a:ext cx="8534400" cy="15070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Comic Sans MS"/>
                <a:ea typeface="+mj-ea"/>
                <a:cs typeface="+mj-cs"/>
              </a:rPr>
              <a:t> </a:t>
            </a:r>
            <a:r>
              <a:rPr lang="en-US" sz="3600" b="1" cap="all" dirty="0" err="1">
                <a:ln w="3175" cmpd="sng">
                  <a:noFill/>
                </a:ln>
                <a:latin typeface="Comic Sans MS"/>
                <a:ea typeface="+mj-ea"/>
                <a:cs typeface="+mj-cs"/>
              </a:rPr>
              <a:t>infos</a:t>
            </a:r>
            <a:r>
              <a:rPr lang="en-US" sz="3600" b="1" cap="all" dirty="0">
                <a:ln w="3175" cmpd="sng">
                  <a:noFill/>
                </a:ln>
                <a:latin typeface="Comic Sans MS"/>
                <a:ea typeface="+mj-ea"/>
                <a:cs typeface="+mj-cs"/>
              </a:rPr>
              <a:t> </a:t>
            </a:r>
            <a:r>
              <a:rPr lang="en-US" sz="3600" b="1" cap="all" dirty="0" err="1">
                <a:ln w="3175" cmpd="sng">
                  <a:noFill/>
                </a:ln>
                <a:latin typeface="Comic Sans MS"/>
                <a:ea typeface="+mj-ea"/>
                <a:cs typeface="+mj-cs"/>
              </a:rPr>
              <a:t>diverses</a:t>
            </a:r>
            <a:endParaRPr lang="en-US" sz="3600" b="1" cap="all">
              <a:ln w="3175" cmpd="sng">
                <a:noFill/>
              </a:ln>
              <a:latin typeface="Comic Sans MS"/>
              <a:ea typeface="+mj-ea"/>
              <a:cs typeface="+mj-cs"/>
            </a:endParaRPr>
          </a:p>
        </p:txBody>
      </p:sp>
      <p:graphicFrame>
        <p:nvGraphicFramePr>
          <p:cNvPr id="5" name="ZoneTexte 1">
            <a:extLst>
              <a:ext uri="{FF2B5EF4-FFF2-40B4-BE49-F238E27FC236}">
                <a16:creationId xmlns:a16="http://schemas.microsoft.com/office/drawing/2014/main" id="{87DB04E8-0B80-47EC-B868-A74C7618E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390628"/>
              </p:ext>
            </p:extLst>
          </p:nvPr>
        </p:nvGraphicFramePr>
        <p:xfrm>
          <a:off x="4129051" y="725486"/>
          <a:ext cx="7033020" cy="411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84" name="Image 3284">
            <a:extLst>
              <a:ext uri="{FF2B5EF4-FFF2-40B4-BE49-F238E27FC236}">
                <a16:creationId xmlns:a16="http://schemas.microsoft.com/office/drawing/2014/main" id="{A5D2ABA7-3950-4204-9AA9-EFD369D0C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9" y="545690"/>
            <a:ext cx="27432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753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F9B341-9806-42E9-9013-AAF49E17AE6B}"/>
              </a:ext>
            </a:extLst>
          </p:cNvPr>
          <p:cNvSpPr txBox="1"/>
          <p:nvPr/>
        </p:nvSpPr>
        <p:spPr>
          <a:xfrm>
            <a:off x="5695335" y="590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ADD8A-0D04-4603-A949-A1A7FE207306}"/>
              </a:ext>
            </a:extLst>
          </p:cNvPr>
          <p:cNvSpPr txBox="1"/>
          <p:nvPr/>
        </p:nvSpPr>
        <p:spPr>
          <a:xfrm>
            <a:off x="1097319" y="-497935"/>
            <a:ext cx="813865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latin typeface="Comic Sans MS"/>
              </a:rPr>
              <a:t>       </a:t>
            </a:r>
            <a:endParaRPr lang="fr-FR" sz="3200" b="1" dirty="0">
              <a:solidFill>
                <a:srgbClr val="FFFFFF"/>
              </a:solidFill>
              <a:latin typeface="Comic Sans MS"/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         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Planning Général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  Saison 2022/2023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61698-1A08-4FDB-8061-64A7EF16489B}"/>
              </a:ext>
            </a:extLst>
          </p:cNvPr>
          <p:cNvSpPr txBox="1"/>
          <p:nvPr/>
        </p:nvSpPr>
        <p:spPr>
          <a:xfrm>
            <a:off x="9827079" y="49526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036725-0F0F-47C8-A01F-BA6D6D447A19}"/>
              </a:ext>
            </a:extLst>
          </p:cNvPr>
          <p:cNvSpPr txBox="1"/>
          <p:nvPr/>
        </p:nvSpPr>
        <p:spPr>
          <a:xfrm>
            <a:off x="1091073" y="5958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34E7DB-D2B4-4F01-822C-5702AB6BC9AE}"/>
              </a:ext>
            </a:extLst>
          </p:cNvPr>
          <p:cNvSpPr txBox="1"/>
          <p:nvPr/>
        </p:nvSpPr>
        <p:spPr>
          <a:xfrm>
            <a:off x="13401730" y="5844990"/>
            <a:ext cx="97855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600" b="1" i="1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901B2D-6C96-4EF1-A4E9-51CCD2BF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46807"/>
              </p:ext>
            </p:extLst>
          </p:nvPr>
        </p:nvGraphicFramePr>
        <p:xfrm>
          <a:off x="77491" y="787830"/>
          <a:ext cx="11982217" cy="58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146">
                  <a:extLst>
                    <a:ext uri="{9D8B030D-6E8A-4147-A177-3AD203B41FA5}">
                      <a16:colId xmlns:a16="http://schemas.microsoft.com/office/drawing/2014/main" val="414059201"/>
                    </a:ext>
                  </a:extLst>
                </a:gridCol>
                <a:gridCol w="1291874">
                  <a:extLst>
                    <a:ext uri="{9D8B030D-6E8A-4147-A177-3AD203B41FA5}">
                      <a16:colId xmlns:a16="http://schemas.microsoft.com/office/drawing/2014/main" val="1519890115"/>
                    </a:ext>
                  </a:extLst>
                </a:gridCol>
                <a:gridCol w="1344963">
                  <a:extLst>
                    <a:ext uri="{9D8B030D-6E8A-4147-A177-3AD203B41FA5}">
                      <a16:colId xmlns:a16="http://schemas.microsoft.com/office/drawing/2014/main" val="4226401071"/>
                    </a:ext>
                  </a:extLst>
                </a:gridCol>
                <a:gridCol w="1256480">
                  <a:extLst>
                    <a:ext uri="{9D8B030D-6E8A-4147-A177-3AD203B41FA5}">
                      <a16:colId xmlns:a16="http://schemas.microsoft.com/office/drawing/2014/main" val="1092172143"/>
                    </a:ext>
                  </a:extLst>
                </a:gridCol>
                <a:gridCol w="1274177">
                  <a:extLst>
                    <a:ext uri="{9D8B030D-6E8A-4147-A177-3AD203B41FA5}">
                      <a16:colId xmlns:a16="http://schemas.microsoft.com/office/drawing/2014/main" val="2421297835"/>
                    </a:ext>
                  </a:extLst>
                </a:gridCol>
                <a:gridCol w="1256480">
                  <a:extLst>
                    <a:ext uri="{9D8B030D-6E8A-4147-A177-3AD203B41FA5}">
                      <a16:colId xmlns:a16="http://schemas.microsoft.com/office/drawing/2014/main" val="3937405963"/>
                    </a:ext>
                  </a:extLst>
                </a:gridCol>
                <a:gridCol w="1203389">
                  <a:extLst>
                    <a:ext uri="{9D8B030D-6E8A-4147-A177-3AD203B41FA5}">
                      <a16:colId xmlns:a16="http://schemas.microsoft.com/office/drawing/2014/main" val="1641580658"/>
                    </a:ext>
                  </a:extLst>
                </a:gridCol>
                <a:gridCol w="1735708">
                  <a:extLst>
                    <a:ext uri="{9D8B030D-6E8A-4147-A177-3AD203B41FA5}">
                      <a16:colId xmlns:a16="http://schemas.microsoft.com/office/drawing/2014/main" val="1716356110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lundi​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mardi​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mercredi​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jeudi​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vendredi​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samedi​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référent </a:t>
                      </a:r>
                      <a:endParaRPr lang="fr-FR" sz="1100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28879106"/>
                  </a:ext>
                </a:extLst>
              </a:tr>
              <a:tr h="20802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Secteur Petite Enfance​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13722"/>
                  </a:ext>
                </a:extLst>
              </a:tr>
              <a:tr h="293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Mini baby-gym</a:t>
                      </a:r>
                      <a:r>
                        <a:rPr lang="fr-FR" sz="900" dirty="0">
                          <a:effectLst/>
                        </a:rPr>
                        <a:t> non-scolarisé , pré-petite section (2021/2020)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10h à 10h45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 &amp; Hugo</a:t>
                      </a: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39130"/>
                  </a:ext>
                </a:extLst>
              </a:tr>
              <a:tr h="29368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900" b="1" i="0" u="none" strike="noStrike" noProof="0" dirty="0">
                          <a:effectLst/>
                          <a:latin typeface="Century Gothic"/>
                        </a:rPr>
                        <a:t>Baby-gym</a:t>
                      </a:r>
                      <a:r>
                        <a:rPr lang="fr-FR" sz="900" b="0" i="0" u="none" strike="noStrike" noProof="0" dirty="0">
                          <a:effectLst/>
                          <a:latin typeface="Century Gothic"/>
                        </a:rPr>
                        <a:t> petite section (2019)</a:t>
                      </a:r>
                      <a:endParaRPr lang="fr-FR" dirty="0"/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11h15 à 12h00</a:t>
                      </a: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noProof="0" dirty="0">
                          <a:effectLst/>
                          <a:latin typeface="Century Gothic"/>
                        </a:rPr>
                        <a:t>Gaelle &amp; Hugo</a:t>
                      </a:r>
                    </a:p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48863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Eveil 1 </a:t>
                      </a:r>
                      <a:r>
                        <a:rPr lang="fr-FR" sz="900" dirty="0">
                          <a:effectLst/>
                        </a:rPr>
                        <a:t> moyenne section(2018)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10h00 à 11h​00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          </a:t>
                      </a:r>
                      <a:endParaRPr lang="fr-FR" sz="900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25163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900" b="1" dirty="0">
                          <a:effectLst/>
                        </a:rPr>
                        <a:t>Eveil 2 </a:t>
                      </a:r>
                      <a:r>
                        <a:rPr lang="fr-FR" sz="900" dirty="0">
                          <a:effectLst/>
                        </a:rPr>
                        <a:t>grande section (2017)</a:t>
                      </a: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11h/12h15</a:t>
                      </a: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Gaelle/Hugo</a:t>
                      </a:r>
                    </a:p>
                  </a:txBody>
                  <a:tcPr marL="9524" marR="9524" marT="9524" anchor="ctr">
                    <a:solidFill>
                      <a:srgbClr val="F7D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05857"/>
                  </a:ext>
                </a:extLst>
              </a:tr>
              <a:tr h="20802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Secteur loisirs​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42711"/>
                  </a:ext>
                </a:extLst>
              </a:tr>
              <a:tr h="2325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Evolugym</a:t>
                      </a:r>
                      <a:r>
                        <a:rPr lang="fr-FR" sz="900" b="1" dirty="0">
                          <a:effectLst/>
                        </a:rPr>
                        <a:t> 1</a:t>
                      </a:r>
                      <a:r>
                        <a:rPr lang="fr-FR" sz="900" dirty="0">
                          <a:effectLst/>
                        </a:rPr>
                        <a:t>​ CP,CE1,CE2 (2016/2015/2014)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​13h30/14h45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 /Hugo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9797"/>
                  </a:ext>
                </a:extLst>
              </a:tr>
              <a:tr h="293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Evolugym</a:t>
                      </a:r>
                      <a:r>
                        <a:rPr lang="fr-FR" sz="900" b="1" dirty="0">
                          <a:effectLst/>
                        </a:rPr>
                        <a:t> 2​</a:t>
                      </a:r>
                      <a:r>
                        <a:rPr lang="fr-FR" sz="900" dirty="0">
                          <a:effectLst/>
                        </a:rPr>
                        <a:t> CM1,CM2,6 </a:t>
                      </a:r>
                      <a:r>
                        <a:rPr lang="fr-FR" sz="900" dirty="0" err="1">
                          <a:effectLst/>
                        </a:rPr>
                        <a:t>ème</a:t>
                      </a:r>
                      <a:r>
                        <a:rPr lang="fr-FR" sz="900" dirty="0">
                          <a:effectLst/>
                        </a:rPr>
                        <a:t> (2013/2012/2011)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​17h30/19h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i="1" dirty="0">
                          <a:effectLst/>
                          <a:latin typeface="Calibri"/>
                        </a:rPr>
                        <a:t>Hugo</a:t>
                      </a: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56996"/>
                  </a:ext>
                </a:extLst>
              </a:tr>
              <a:tr h="293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Evolugym</a:t>
                      </a:r>
                      <a:r>
                        <a:rPr lang="fr-FR" sz="900" b="1" dirty="0">
                          <a:effectLst/>
                        </a:rPr>
                        <a:t> 3</a:t>
                      </a:r>
                      <a:r>
                        <a:rPr lang="fr-FR" sz="900" dirty="0">
                          <a:effectLst/>
                        </a:rPr>
                        <a:t>​ collège/lycée    (2011 à 2007)(voir 2012)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20h30​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 err="1">
                          <a:effectLst/>
                        </a:rPr>
                        <a:t>Hugo+Guillaume</a:t>
                      </a:r>
                      <a:r>
                        <a:rPr lang="fr-FR" sz="900" dirty="0">
                          <a:effectLst/>
                        </a:rPr>
                        <a:t> Roux &amp; Nicolas Rousselin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34923"/>
                  </a:ext>
                </a:extLst>
              </a:tr>
              <a:tr h="1713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Ados/Adultes</a:t>
                      </a:r>
                      <a:r>
                        <a:rPr lang="fr-FR" sz="900" dirty="0">
                          <a:effectLst/>
                        </a:rPr>
                        <a:t>​     à partir de 16 ans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20h30 à 22h15​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46363"/>
                  </a:ext>
                </a:extLst>
              </a:tr>
              <a:tr h="20802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Secteur Compétitions Gymnastique Artistique Féminine​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C12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92658"/>
                  </a:ext>
                </a:extLst>
              </a:tr>
              <a:tr h="2325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Poussines </a:t>
                      </a:r>
                      <a:r>
                        <a:rPr lang="fr-FR" sz="900" dirty="0">
                          <a:effectLst/>
                        </a:rPr>
                        <a:t>  CP,CE1,CE2 (2016/2015/2014)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15h à 16h30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17h30 à 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 /</a:t>
                      </a:r>
                      <a:r>
                        <a:rPr lang="fr-FR" sz="900" dirty="0" err="1">
                          <a:effectLst/>
                        </a:rPr>
                        <a:t>hugo</a:t>
                      </a:r>
                      <a:r>
                        <a:rPr lang="fr-FR" sz="900" dirty="0">
                          <a:effectLst/>
                        </a:rPr>
                        <a:t>/Noah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13496"/>
                  </a:ext>
                </a:extLst>
              </a:tr>
              <a:tr h="1713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fédéral 10/12 ans</a:t>
                      </a:r>
                      <a:r>
                        <a:rPr lang="fr-FR" sz="900" dirty="0">
                          <a:effectLst/>
                        </a:rPr>
                        <a:t> (2013/2012/2011)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20h45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18h à 19h45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Gaelle/Marjolaine/Ninon 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37599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fédéral 12 ans et + </a:t>
                      </a:r>
                      <a:r>
                        <a:rPr lang="fr-FR" sz="900" dirty="0">
                          <a:effectLst/>
                        </a:rPr>
                        <a:t>  2010 et avant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21h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18h45 à 20h45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21h15**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 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8935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900" b="1" dirty="0">
                          <a:effectLst/>
                        </a:rPr>
                        <a:t>Pré perf</a:t>
                      </a:r>
                      <a:r>
                        <a:rPr lang="fr-FR" sz="900" dirty="0">
                          <a:effectLst/>
                        </a:rPr>
                        <a:t> (2016/2015/2014)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b="1" dirty="0">
                          <a:effectLst/>
                          <a:latin typeface="Calibri"/>
                        </a:rPr>
                        <a:t>17h15 à 19h15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b="1" dirty="0">
                          <a:effectLst/>
                          <a:latin typeface="Calibri"/>
                        </a:rPr>
                        <a:t>15h/16h30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17h15/18h45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b="1" dirty="0">
                        <a:effectLst/>
                        <a:latin typeface="Calibri"/>
                      </a:endParaRP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Gaelle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64637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performance </a:t>
                      </a:r>
                      <a:r>
                        <a:rPr lang="fr-FR" sz="900" dirty="0">
                          <a:effectLst/>
                        </a:rPr>
                        <a:t>1 2013 à 2010                     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17h15 à 19h15***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17h30 à 19h30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16h30 à 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18h45 à 21h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 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66433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Performance 2 </a:t>
                      </a:r>
                      <a:r>
                        <a:rPr lang="fr-FR" sz="900" dirty="0">
                          <a:effectLst/>
                        </a:rPr>
                        <a:t>   2009 et avant                     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17h30 à 20h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16h30 à 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21h15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Gaelle 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91543"/>
                  </a:ext>
                </a:extLst>
              </a:tr>
              <a:tr h="20802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1200" b="1" dirty="0">
                          <a:effectLst/>
                        </a:rPr>
                        <a:t>Secteur Gymnastique </a:t>
                      </a:r>
                      <a:r>
                        <a:rPr lang="fr-FR" sz="1200" b="1" dirty="0" err="1">
                          <a:effectLst/>
                        </a:rPr>
                        <a:t>Artisque</a:t>
                      </a:r>
                      <a:r>
                        <a:rPr lang="fr-FR" sz="1200" b="1" dirty="0">
                          <a:effectLst/>
                        </a:rPr>
                        <a:t> Masculine Loisirs &amp; Compétitions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41775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Gam</a:t>
                      </a:r>
                      <a:r>
                        <a:rPr lang="fr-FR" sz="900" b="1" dirty="0">
                          <a:effectLst/>
                        </a:rPr>
                        <a:t> loisirs 2016 à 2010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dirty="0">
                          <a:effectLst/>
                          <a:latin typeface="Calibri"/>
                        </a:rPr>
                        <a:t>17h30/19h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Hugo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138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900" b="1" dirty="0" err="1">
                          <a:effectLst/>
                        </a:rPr>
                        <a:t>Gam</a:t>
                      </a:r>
                      <a:r>
                        <a:rPr lang="fr-FR" sz="900" b="1" dirty="0">
                          <a:effectLst/>
                        </a:rPr>
                        <a:t> </a:t>
                      </a:r>
                      <a:r>
                        <a:rPr lang="fr-FR" sz="900" b="1" dirty="0" err="1">
                          <a:effectLst/>
                        </a:rPr>
                        <a:t>compétiton</a:t>
                      </a:r>
                      <a:r>
                        <a:rPr lang="fr-FR" sz="900" b="1" dirty="0">
                          <a:effectLst/>
                        </a:rPr>
                        <a:t> (2016/2015/2014/2013)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b="1" dirty="0">
                          <a:effectLst/>
                          <a:latin typeface="Calibri"/>
                        </a:rPr>
                        <a:t>17h30/19h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b="1" dirty="0">
                        <a:effectLst/>
                        <a:latin typeface="Calibri"/>
                      </a:endParaRP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b="1" dirty="0">
                        <a:effectLst/>
                        <a:latin typeface="Calibri"/>
                      </a:endParaRP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17h30/19h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900" b="1" dirty="0">
                        <a:effectLst/>
                        <a:latin typeface="Calibri"/>
                      </a:endParaRP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dirty="0">
                          <a:effectLst/>
                        </a:rPr>
                        <a:t>Hugo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99352"/>
                  </a:ext>
                </a:extLst>
              </a:tr>
              <a:tr h="2447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Gam</a:t>
                      </a:r>
                      <a:r>
                        <a:rPr lang="fr-FR" sz="900" b="1" dirty="0">
                          <a:effectLst/>
                        </a:rPr>
                        <a:t> compétitions 2010 et avant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17h30 à 19h30**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16h30 à 19h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21h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Hugo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9728"/>
                  </a:ext>
                </a:extLst>
              </a:tr>
              <a:tr h="1713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 err="1">
                          <a:effectLst/>
                        </a:rPr>
                        <a:t>Gam</a:t>
                      </a:r>
                      <a:r>
                        <a:rPr lang="fr-FR" sz="900" b="1" dirty="0">
                          <a:effectLst/>
                        </a:rPr>
                        <a:t> loisirs 2010 et avant</a:t>
                      </a:r>
                      <a:endParaRPr lang="fr-FR" sz="9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16h30 à 18h30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19h à 20h30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Hugo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65049"/>
                  </a:ext>
                </a:extLst>
              </a:tr>
              <a:tr h="256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dirty="0">
                          <a:effectLst/>
                        </a:rPr>
                        <a:t>Parkour à partir de 12 ans (2011)</a:t>
                      </a: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dirty="0">
                          <a:effectLst/>
                          <a:latin typeface="Calibri"/>
                        </a:rPr>
                        <a:t>19h à 20h30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>
                          <a:effectLst/>
                        </a:rPr>
                        <a:t>Hugo</a:t>
                      </a:r>
                      <a:endParaRPr lang="fr-FR" sz="9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19893"/>
                  </a:ext>
                </a:extLst>
              </a:tr>
            </a:tbl>
          </a:graphicData>
        </a:graphic>
      </p:graphicFrame>
      <p:pic>
        <p:nvPicPr>
          <p:cNvPr id="2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7FEAA3-CB07-B49E-3855-72911E74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4" y="-112362"/>
            <a:ext cx="1077134" cy="10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F9B341-9806-42E9-9013-AAF49E17AE6B}"/>
              </a:ext>
            </a:extLst>
          </p:cNvPr>
          <p:cNvSpPr txBox="1"/>
          <p:nvPr/>
        </p:nvSpPr>
        <p:spPr>
          <a:xfrm>
            <a:off x="5695335" y="590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ADD8A-0D04-4603-A949-A1A7FE207306}"/>
              </a:ext>
            </a:extLst>
          </p:cNvPr>
          <p:cNvSpPr txBox="1"/>
          <p:nvPr/>
        </p:nvSpPr>
        <p:spPr>
          <a:xfrm>
            <a:off x="1432490" y="106169"/>
            <a:ext cx="8138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latin typeface="Comic Sans MS"/>
              </a:rPr>
              <a:t>       </a:t>
            </a:r>
            <a:r>
              <a:rPr lang="fr-FR" sz="3200" b="1" dirty="0">
                <a:solidFill>
                  <a:srgbClr val="FFFFFF"/>
                </a:solidFill>
                <a:latin typeface="Comic Sans MS"/>
              </a:rPr>
              <a:t>  </a:t>
            </a:r>
            <a:r>
              <a:rPr lang="fr-FR" sz="3600" b="1" dirty="0">
                <a:solidFill>
                  <a:srgbClr val="002060"/>
                </a:solidFill>
                <a:latin typeface="Comic Sans MS"/>
              </a:rPr>
              <a:t>ESS Segré Gymnastique</a:t>
            </a:r>
            <a:endParaRPr lang="fr-FR" sz="3600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  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Planning secteur Petite Enfance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  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Saison 2022/2023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61698-1A08-4FDB-8061-64A7EF16489B}"/>
              </a:ext>
            </a:extLst>
          </p:cNvPr>
          <p:cNvSpPr txBox="1"/>
          <p:nvPr/>
        </p:nvSpPr>
        <p:spPr>
          <a:xfrm>
            <a:off x="9827079" y="49526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036725-0F0F-47C8-A01F-BA6D6D447A19}"/>
              </a:ext>
            </a:extLst>
          </p:cNvPr>
          <p:cNvSpPr txBox="1"/>
          <p:nvPr/>
        </p:nvSpPr>
        <p:spPr>
          <a:xfrm>
            <a:off x="1091073" y="5958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34E7DB-D2B4-4F01-822C-5702AB6BC9AE}"/>
              </a:ext>
            </a:extLst>
          </p:cNvPr>
          <p:cNvSpPr txBox="1"/>
          <p:nvPr/>
        </p:nvSpPr>
        <p:spPr>
          <a:xfrm>
            <a:off x="13401730" y="5844990"/>
            <a:ext cx="97855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600" b="1" i="1" dirty="0"/>
          </a:p>
        </p:txBody>
      </p:sp>
      <p:pic>
        <p:nvPicPr>
          <p:cNvPr id="3" name="Image 5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478D0566-5A43-45D0-A12F-7A0A1549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39" y="-129475"/>
            <a:ext cx="1829583" cy="1792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D27FF830-AC5E-461E-8F59-FC0FE0A2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4" y="111537"/>
            <a:ext cx="2215061" cy="1560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901B2D-6C96-4EF1-A4E9-51CCD2BF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87733"/>
              </p:ext>
            </p:extLst>
          </p:nvPr>
        </p:nvGraphicFramePr>
        <p:xfrm>
          <a:off x="334818" y="1766454"/>
          <a:ext cx="11525624" cy="485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20">
                  <a:extLst>
                    <a:ext uri="{9D8B030D-6E8A-4147-A177-3AD203B41FA5}">
                      <a16:colId xmlns:a16="http://schemas.microsoft.com/office/drawing/2014/main" val="414059201"/>
                    </a:ext>
                  </a:extLst>
                </a:gridCol>
                <a:gridCol w="719236">
                  <a:extLst>
                    <a:ext uri="{9D8B030D-6E8A-4147-A177-3AD203B41FA5}">
                      <a16:colId xmlns:a16="http://schemas.microsoft.com/office/drawing/2014/main" val="1519890115"/>
                    </a:ext>
                  </a:extLst>
                </a:gridCol>
                <a:gridCol w="827669">
                  <a:extLst>
                    <a:ext uri="{9D8B030D-6E8A-4147-A177-3AD203B41FA5}">
                      <a16:colId xmlns:a16="http://schemas.microsoft.com/office/drawing/2014/main" val="4226401071"/>
                    </a:ext>
                  </a:extLst>
                </a:gridCol>
                <a:gridCol w="1125633">
                  <a:extLst>
                    <a:ext uri="{9D8B030D-6E8A-4147-A177-3AD203B41FA5}">
                      <a16:colId xmlns:a16="http://schemas.microsoft.com/office/drawing/2014/main" val="1092172143"/>
                    </a:ext>
                  </a:extLst>
                </a:gridCol>
                <a:gridCol w="827669">
                  <a:extLst>
                    <a:ext uri="{9D8B030D-6E8A-4147-A177-3AD203B41FA5}">
                      <a16:colId xmlns:a16="http://schemas.microsoft.com/office/drawing/2014/main" val="2421297835"/>
                    </a:ext>
                  </a:extLst>
                </a:gridCol>
                <a:gridCol w="993203">
                  <a:extLst>
                    <a:ext uri="{9D8B030D-6E8A-4147-A177-3AD203B41FA5}">
                      <a16:colId xmlns:a16="http://schemas.microsoft.com/office/drawing/2014/main" val="3937405963"/>
                    </a:ext>
                  </a:extLst>
                </a:gridCol>
                <a:gridCol w="1213917">
                  <a:extLst>
                    <a:ext uri="{9D8B030D-6E8A-4147-A177-3AD203B41FA5}">
                      <a16:colId xmlns:a16="http://schemas.microsoft.com/office/drawing/2014/main" val="1641580658"/>
                    </a:ext>
                  </a:extLst>
                </a:gridCol>
                <a:gridCol w="1048383">
                  <a:extLst>
                    <a:ext uri="{9D8B030D-6E8A-4147-A177-3AD203B41FA5}">
                      <a16:colId xmlns:a16="http://schemas.microsoft.com/office/drawing/2014/main" val="1716356110"/>
                    </a:ext>
                  </a:extLst>
                </a:gridCol>
                <a:gridCol w="1620766">
                  <a:extLst>
                    <a:ext uri="{9D8B030D-6E8A-4147-A177-3AD203B41FA5}">
                      <a16:colId xmlns:a16="http://schemas.microsoft.com/office/drawing/2014/main" val="131399689"/>
                    </a:ext>
                  </a:extLst>
                </a:gridCol>
                <a:gridCol w="1294528">
                  <a:extLst>
                    <a:ext uri="{9D8B030D-6E8A-4147-A177-3AD203B41FA5}">
                      <a16:colId xmlns:a16="http://schemas.microsoft.com/office/drawing/2014/main" val="2039188981"/>
                    </a:ext>
                  </a:extLst>
                </a:gridCol>
              </a:tblGrid>
              <a:tr h="3936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lundi​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mardi​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mercredi​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jeudi​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vendredi​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samedi​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dirty="0">
                          <a:effectLst/>
                        </a:rPr>
                        <a:t>référents</a:t>
                      </a:r>
                      <a:endParaRPr lang="fr-FR" sz="1400" b="1" i="1" dirty="0">
                        <a:solidFill>
                          <a:srgbClr val="40404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dirty="0">
                          <a:effectLst/>
                        </a:rPr>
                        <a:t>Bénévoles</a:t>
                      </a:r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dirty="0">
                          <a:effectLst/>
                        </a:rPr>
                        <a:t>Date de reprise</a:t>
                      </a:r>
                    </a:p>
                  </a:txBody>
                  <a:tcPr marL="9524" marR="9524" marT="9524"/>
                </a:tc>
                <a:extLst>
                  <a:ext uri="{0D108BD9-81ED-4DB2-BD59-A6C34878D82A}">
                    <a16:rowId xmlns:a16="http://schemas.microsoft.com/office/drawing/2014/main" val="228879106"/>
                  </a:ext>
                </a:extLst>
              </a:tr>
              <a:tr h="37293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400" b="1" dirty="0">
                          <a:effectLst/>
                        </a:rPr>
                        <a:t>Secteur Petite Enfance​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13722"/>
                  </a:ext>
                </a:extLst>
              </a:tr>
              <a:tr h="9219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Mini Baby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 non-scolarisé , 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pré-petite section (2021/2020)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10h à 10h45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 &amp; Hugo</a:t>
                      </a:r>
                    </a:p>
                  </a:txBody>
                  <a:tcPr marL="9525" marR="9525" marT="9525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Avec parent obligatoire</a:t>
                      </a:r>
                    </a:p>
                  </a:txBody>
                  <a:tcPr marL="9524" marR="9524" marT="9524" anchor="ctr">
                    <a:solidFill>
                      <a:srgbClr val="F0FA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Samedi 17 septembre</a:t>
                      </a:r>
                    </a:p>
                  </a:txBody>
                  <a:tcPr marL="9524" marR="9524" marT="9524" anchor="ctr">
                    <a:solidFill>
                      <a:srgbClr val="F0F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39130"/>
                  </a:ext>
                </a:extLst>
              </a:tr>
              <a:tr h="8598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0" u="none" strike="noStrike" noProof="0" dirty="0">
                          <a:effectLst/>
                          <a:latin typeface="Century Gothic"/>
                        </a:rPr>
                        <a:t>Baby-gym </a:t>
                      </a:r>
                      <a:r>
                        <a:rPr lang="fr-FR" sz="1200" b="0" i="0" u="none" strike="noStrike" noProof="0" dirty="0">
                          <a:effectLst/>
                          <a:latin typeface="Century Gothic"/>
                        </a:rPr>
                        <a:t> petite section </a:t>
                      </a:r>
                      <a:endParaRPr lang="fr-FR" sz="1200" dirty="0"/>
                    </a:p>
                    <a:p>
                      <a:pPr lvl="0" algn="ctr"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entury Gothic"/>
                        </a:rPr>
                        <a:t>(2019)</a:t>
                      </a:r>
                      <a:endParaRPr lang="fr-FR" sz="1200" dirty="0"/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11h15 à 12h</a:t>
                      </a: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entury Gothic"/>
                        </a:rPr>
                        <a:t>Gaelle &amp; Hugo</a:t>
                      </a:r>
                    </a:p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Avec parent obligatoire</a:t>
                      </a: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Samedi 17 septembre</a:t>
                      </a:r>
                    </a:p>
                  </a:txBody>
                  <a:tcPr marL="9524" marR="9524" marT="9524" anchor="ctr">
                    <a:solidFill>
                      <a:srgbClr val="F7E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48863"/>
                  </a:ext>
                </a:extLst>
              </a:tr>
              <a:tr h="11084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Eveil 1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 moyenne  sections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(2018)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10h à 11h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          </a:t>
                      </a:r>
                      <a:endParaRPr lang="fr-FR" sz="1200" i="1">
                        <a:solidFill>
                          <a:srgbClr val="40404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Avec parent</a:t>
                      </a: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Mercredi 14 septembre</a:t>
                      </a: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25163"/>
                  </a:ext>
                </a:extLst>
              </a:tr>
              <a:tr h="11084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Eveil 2</a:t>
                      </a:r>
                      <a:endParaRPr lang="fr-FR" b="1" dirty="0"/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 grande section</a:t>
                      </a: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(2017)</a:t>
                      </a:r>
                    </a:p>
                  </a:txBody>
                  <a:tcPr marL="9524" marR="9524" marT="9524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11h à 12h15</a:t>
                      </a: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Gaelle &amp; Hugo</a:t>
                      </a: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>
                        <a:buFont typeface="Arial"/>
                        <a:buChar char="•"/>
                      </a:pPr>
                      <a:endParaRPr lang="fr-FR" sz="1200" b="0" u="none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DB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Mercredi 14 septembre</a:t>
                      </a:r>
                    </a:p>
                  </a:txBody>
                  <a:tcPr marL="9524" marR="9524" marT="9524">
                    <a:solidFill>
                      <a:srgbClr val="FAD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4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9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F9B341-9806-42E9-9013-AAF49E17AE6B}"/>
              </a:ext>
            </a:extLst>
          </p:cNvPr>
          <p:cNvSpPr txBox="1"/>
          <p:nvPr/>
        </p:nvSpPr>
        <p:spPr>
          <a:xfrm>
            <a:off x="5695335" y="590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ADD8A-0D04-4603-A949-A1A7FE207306}"/>
              </a:ext>
            </a:extLst>
          </p:cNvPr>
          <p:cNvSpPr txBox="1"/>
          <p:nvPr/>
        </p:nvSpPr>
        <p:spPr>
          <a:xfrm>
            <a:off x="1469361" y="192201"/>
            <a:ext cx="8138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latin typeface="Comic Sans MS"/>
              </a:rPr>
              <a:t>       </a:t>
            </a:r>
            <a:r>
              <a:rPr lang="fr-FR" sz="3200" b="1" dirty="0">
                <a:solidFill>
                  <a:srgbClr val="FFFFFF"/>
                </a:solidFill>
                <a:latin typeface="Comic Sans MS"/>
              </a:rPr>
              <a:t>  </a:t>
            </a:r>
            <a:r>
              <a:rPr lang="fr-FR" sz="3600" b="1" dirty="0">
                <a:solidFill>
                  <a:srgbClr val="002060"/>
                </a:solidFill>
                <a:latin typeface="Comic Sans MS"/>
              </a:rPr>
              <a:t>ESS Segré Gymnastique</a:t>
            </a:r>
            <a:endParaRPr lang="fr-FR" sz="3600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  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Planning Secteur Loisirs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Saison 2022/2023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61698-1A08-4FDB-8061-64A7EF16489B}"/>
              </a:ext>
            </a:extLst>
          </p:cNvPr>
          <p:cNvSpPr txBox="1"/>
          <p:nvPr/>
        </p:nvSpPr>
        <p:spPr>
          <a:xfrm>
            <a:off x="9827079" y="49526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036725-0F0F-47C8-A01F-BA6D6D447A19}"/>
              </a:ext>
            </a:extLst>
          </p:cNvPr>
          <p:cNvSpPr txBox="1"/>
          <p:nvPr/>
        </p:nvSpPr>
        <p:spPr>
          <a:xfrm>
            <a:off x="1091073" y="5958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34E7DB-D2B4-4F01-822C-5702AB6BC9AE}"/>
              </a:ext>
            </a:extLst>
          </p:cNvPr>
          <p:cNvSpPr txBox="1"/>
          <p:nvPr/>
        </p:nvSpPr>
        <p:spPr>
          <a:xfrm>
            <a:off x="13401730" y="5844990"/>
            <a:ext cx="97855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600" b="1" i="1" dirty="0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478D0566-5A43-45D0-A12F-7A0A1549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05" y="106728"/>
            <a:ext cx="2293959" cy="1516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 descr="Une image contenant plancher, personne, intérieur, enfant&#10;&#10;Description générée automatiquement">
            <a:extLst>
              <a:ext uri="{FF2B5EF4-FFF2-40B4-BE49-F238E27FC236}">
                <a16:creationId xmlns:a16="http://schemas.microsoft.com/office/drawing/2014/main" id="{D27FF830-AC5E-461E-8F59-FC0FE0A2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8" y="158722"/>
            <a:ext cx="2060833" cy="1564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901B2D-6C96-4EF1-A4E9-51CCD2BF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19372"/>
              </p:ext>
            </p:extLst>
          </p:nvPr>
        </p:nvGraphicFramePr>
        <p:xfrm>
          <a:off x="829235" y="2140323"/>
          <a:ext cx="10513909" cy="405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74">
                  <a:extLst>
                    <a:ext uri="{9D8B030D-6E8A-4147-A177-3AD203B41FA5}">
                      <a16:colId xmlns:a16="http://schemas.microsoft.com/office/drawing/2014/main" val="414059201"/>
                    </a:ext>
                  </a:extLst>
                </a:gridCol>
                <a:gridCol w="1023903">
                  <a:extLst>
                    <a:ext uri="{9D8B030D-6E8A-4147-A177-3AD203B41FA5}">
                      <a16:colId xmlns:a16="http://schemas.microsoft.com/office/drawing/2014/main" val="1519890115"/>
                    </a:ext>
                  </a:extLst>
                </a:gridCol>
                <a:gridCol w="668464">
                  <a:extLst>
                    <a:ext uri="{9D8B030D-6E8A-4147-A177-3AD203B41FA5}">
                      <a16:colId xmlns:a16="http://schemas.microsoft.com/office/drawing/2014/main" val="4226401071"/>
                    </a:ext>
                  </a:extLst>
                </a:gridCol>
                <a:gridCol w="862224">
                  <a:extLst>
                    <a:ext uri="{9D8B030D-6E8A-4147-A177-3AD203B41FA5}">
                      <a16:colId xmlns:a16="http://schemas.microsoft.com/office/drawing/2014/main" val="1092172143"/>
                    </a:ext>
                  </a:extLst>
                </a:gridCol>
                <a:gridCol w="871910">
                  <a:extLst>
                    <a:ext uri="{9D8B030D-6E8A-4147-A177-3AD203B41FA5}">
                      <a16:colId xmlns:a16="http://schemas.microsoft.com/office/drawing/2014/main" val="2421297835"/>
                    </a:ext>
                  </a:extLst>
                </a:gridCol>
                <a:gridCol w="687841">
                  <a:extLst>
                    <a:ext uri="{9D8B030D-6E8A-4147-A177-3AD203B41FA5}">
                      <a16:colId xmlns:a16="http://schemas.microsoft.com/office/drawing/2014/main" val="3937405963"/>
                    </a:ext>
                  </a:extLst>
                </a:gridCol>
                <a:gridCol w="775033">
                  <a:extLst>
                    <a:ext uri="{9D8B030D-6E8A-4147-A177-3AD203B41FA5}">
                      <a16:colId xmlns:a16="http://schemas.microsoft.com/office/drawing/2014/main" val="1641580658"/>
                    </a:ext>
                  </a:extLst>
                </a:gridCol>
                <a:gridCol w="1424227">
                  <a:extLst>
                    <a:ext uri="{9D8B030D-6E8A-4147-A177-3AD203B41FA5}">
                      <a16:colId xmlns:a16="http://schemas.microsoft.com/office/drawing/2014/main" val="1716356110"/>
                    </a:ext>
                  </a:extLst>
                </a:gridCol>
                <a:gridCol w="1424227">
                  <a:extLst>
                    <a:ext uri="{9D8B030D-6E8A-4147-A177-3AD203B41FA5}">
                      <a16:colId xmlns:a16="http://schemas.microsoft.com/office/drawing/2014/main" val="235579795"/>
                    </a:ext>
                  </a:extLst>
                </a:gridCol>
                <a:gridCol w="1093606">
                  <a:extLst>
                    <a:ext uri="{9D8B030D-6E8A-4147-A177-3AD203B41FA5}">
                      <a16:colId xmlns:a16="http://schemas.microsoft.com/office/drawing/2014/main" val="2067054286"/>
                    </a:ext>
                  </a:extLst>
                </a:gridCol>
              </a:tblGrid>
              <a:tr h="3708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lundi​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mardi​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mercredi​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jeudi​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vendredi​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samedi​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référent </a:t>
                      </a:r>
                      <a:endParaRPr lang="fr-FR" sz="1100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100" dirty="0">
                          <a:effectLst/>
                        </a:rPr>
                        <a:t>Bénévoles</a:t>
                      </a:r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100" dirty="0">
                          <a:effectLst/>
                        </a:rPr>
                        <a:t>Date de reprise</a:t>
                      </a:r>
                    </a:p>
                  </a:txBody>
                  <a:tcPr marL="9524" marR="9524" marT="9524"/>
                </a:tc>
                <a:extLst>
                  <a:ext uri="{0D108BD9-81ED-4DB2-BD59-A6C34878D82A}">
                    <a16:rowId xmlns:a16="http://schemas.microsoft.com/office/drawing/2014/main" val="228879106"/>
                  </a:ext>
                </a:extLst>
              </a:tr>
              <a:tr h="57952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400" b="1" dirty="0">
                          <a:effectLst/>
                        </a:rPr>
                        <a:t>Secteur loisirs​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42711"/>
                  </a:ext>
                </a:extLst>
              </a:tr>
              <a:tr h="695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Evolugym</a:t>
                      </a:r>
                      <a:r>
                        <a:rPr lang="fr-FR" sz="1200" b="1" dirty="0">
                          <a:effectLst/>
                        </a:rPr>
                        <a:t> 1</a:t>
                      </a:r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 CP,CE1,CE2 (2016/2015/2014)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​13h30 à 14h45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i="1" dirty="0">
                          <a:effectLst/>
                        </a:rPr>
                        <a:t>Gaelle &amp; Hugo</a:t>
                      </a:r>
                      <a:endParaRPr lang="fr-FR" sz="1200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>
                        <a:buFont typeface="Arial"/>
                        <a:buChar char="•"/>
                      </a:pPr>
                      <a:endParaRPr lang="fr-FR" sz="1200" i="1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A8F7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Mercredi  14 septembre</a:t>
                      </a:r>
                    </a:p>
                  </a:txBody>
                  <a:tcPr marL="9524" marR="9524" marT="9524" anchor="ctr">
                    <a:solidFill>
                      <a:srgbClr val="A8F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9797"/>
                  </a:ext>
                </a:extLst>
              </a:tr>
              <a:tr h="822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Evolugym</a:t>
                      </a:r>
                      <a:r>
                        <a:rPr lang="fr-FR" sz="1200" b="1" dirty="0">
                          <a:effectLst/>
                        </a:rPr>
                        <a:t> 2​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CM1,CM2,6 </a:t>
                      </a:r>
                      <a:r>
                        <a:rPr lang="fr-FR" sz="1200" dirty="0" err="1">
                          <a:effectLst/>
                        </a:rPr>
                        <a:t>ème</a:t>
                      </a:r>
                      <a:r>
                        <a:rPr lang="fr-FR" sz="1200" dirty="0">
                          <a:effectLst/>
                        </a:rPr>
                        <a:t> (2013/2012/(2011))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​17h30 à 19h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i="1" dirty="0">
                          <a:effectLst/>
                          <a:latin typeface="Century Gothic"/>
                        </a:rPr>
                        <a:t>Hugo</a:t>
                      </a:r>
                    </a:p>
                  </a:txBody>
                  <a:tcPr marL="9525" marR="9525" marT="9525" anchor="ctr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i="1" dirty="0">
                        <a:effectLst/>
                        <a:latin typeface="Century Gothic"/>
                      </a:endParaRPr>
                    </a:p>
                  </a:txBody>
                  <a:tcPr marL="9524" marR="9524" marT="9524">
                    <a:solidFill>
                      <a:srgbClr val="61FA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  <a:latin typeface="Century Gothic"/>
                        </a:rPr>
                        <a:t>jeudi 15 septembre</a:t>
                      </a:r>
                    </a:p>
                  </a:txBody>
                  <a:tcPr marL="9524" marR="9524" marT="9524" anchor="ctr">
                    <a:solidFill>
                      <a:srgbClr val="61F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56996"/>
                  </a:ext>
                </a:extLst>
              </a:tr>
              <a:tr h="7881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Evolugym</a:t>
                      </a:r>
                      <a:r>
                        <a:rPr lang="fr-FR" sz="1200" b="1" dirty="0">
                          <a:effectLst/>
                        </a:rPr>
                        <a:t> 3</a:t>
                      </a:r>
                      <a:r>
                        <a:rPr lang="fr-FR" sz="1200" dirty="0">
                          <a:effectLst/>
                        </a:rPr>
                        <a:t>​ collège/lycée (2011 à 2007)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20h30​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i="1" dirty="0">
                          <a:effectLst/>
                        </a:rPr>
                        <a:t>Hugo</a:t>
                      </a:r>
                    </a:p>
                  </a:txBody>
                  <a:tcPr marL="9525" marR="9525" marT="9525" anchor="ctr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0" i="1" u="none" strike="noStrike" noProof="0" dirty="0">
                          <a:effectLst/>
                          <a:latin typeface="Century Gothic"/>
                        </a:rPr>
                        <a:t>Guillaume Roux </a:t>
                      </a:r>
                      <a:endParaRPr lang="fr-FR" sz="1200" b="0" i="0" u="none" strike="noStrike" noProof="0" dirty="0">
                        <a:effectLst/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b="0" i="1" u="none" strike="noStrike" noProof="0" dirty="0">
                          <a:effectLst/>
                          <a:latin typeface="Century Gothic"/>
                        </a:rPr>
                        <a:t>Nicolas Rousselin</a:t>
                      </a:r>
                      <a:endParaRPr lang="fr-FR" dirty="0"/>
                    </a:p>
                  </a:txBody>
                  <a:tcPr marL="9524" marR="9524" marT="9524">
                    <a:solidFill>
                      <a:srgbClr val="27F54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  <a:latin typeface="Century Gothic"/>
                        </a:rPr>
                        <a:t>Jeudi 15 septembre</a:t>
                      </a:r>
                    </a:p>
                  </a:txBody>
                  <a:tcPr marL="9524" marR="9524" marT="9524" anchor="ctr">
                    <a:solidFill>
                      <a:srgbClr val="27F5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34923"/>
                  </a:ext>
                </a:extLst>
              </a:tr>
              <a:tr h="7997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Ados/Adultes</a:t>
                      </a:r>
                      <a:r>
                        <a:rPr lang="fr-FR" sz="1200" dirty="0">
                          <a:effectLst/>
                        </a:rPr>
                        <a:t>​    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 à partir de 16 ans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20h30 à 22h15​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​</a:t>
                      </a:r>
                      <a:endParaRPr lang="fr-FR" sz="12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i="1" dirty="0">
                          <a:effectLst/>
                        </a:rPr>
                        <a:t>Gaelle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i="1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08C2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Jeudi 8 septembre</a:t>
                      </a:r>
                    </a:p>
                  </a:txBody>
                  <a:tcPr marL="9524" marR="9524" marT="9524" anchor="ctr">
                    <a:solidFill>
                      <a:srgbClr val="08C2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4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9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F9B341-9806-42E9-9013-AAF49E17AE6B}"/>
              </a:ext>
            </a:extLst>
          </p:cNvPr>
          <p:cNvSpPr txBox="1"/>
          <p:nvPr/>
        </p:nvSpPr>
        <p:spPr>
          <a:xfrm>
            <a:off x="5695335" y="590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ADD8A-0D04-4603-A949-A1A7FE207306}"/>
              </a:ext>
            </a:extLst>
          </p:cNvPr>
          <p:cNvSpPr txBox="1"/>
          <p:nvPr/>
        </p:nvSpPr>
        <p:spPr>
          <a:xfrm>
            <a:off x="1346458" y="44717"/>
            <a:ext cx="85319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latin typeface="Comic Sans MS"/>
              </a:rPr>
              <a:t>       </a:t>
            </a:r>
            <a:r>
              <a:rPr lang="fr-FR" sz="3200" b="1" dirty="0">
                <a:solidFill>
                  <a:srgbClr val="FFFFFF"/>
                </a:solidFill>
                <a:latin typeface="Comic Sans MS"/>
              </a:rPr>
              <a:t>  </a:t>
            </a:r>
            <a:r>
              <a:rPr lang="fr-FR" sz="3600" b="1" dirty="0">
                <a:solidFill>
                  <a:srgbClr val="002060"/>
                </a:solidFill>
                <a:latin typeface="Comic Sans MS"/>
              </a:rPr>
              <a:t>ESS Segré Gymnastique</a:t>
            </a:r>
            <a:endParaRPr lang="fr-FR" sz="3600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  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Planning Secteur Compétitif Féminin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  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Saison 2022/2023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61698-1A08-4FDB-8061-64A7EF16489B}"/>
              </a:ext>
            </a:extLst>
          </p:cNvPr>
          <p:cNvSpPr txBox="1"/>
          <p:nvPr/>
        </p:nvSpPr>
        <p:spPr>
          <a:xfrm>
            <a:off x="9827079" y="49526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036725-0F0F-47C8-A01F-BA6D6D447A19}"/>
              </a:ext>
            </a:extLst>
          </p:cNvPr>
          <p:cNvSpPr txBox="1"/>
          <p:nvPr/>
        </p:nvSpPr>
        <p:spPr>
          <a:xfrm>
            <a:off x="1091073" y="5958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34E7DB-D2B4-4F01-822C-5702AB6BC9AE}"/>
              </a:ext>
            </a:extLst>
          </p:cNvPr>
          <p:cNvSpPr txBox="1"/>
          <p:nvPr/>
        </p:nvSpPr>
        <p:spPr>
          <a:xfrm>
            <a:off x="13401730" y="5844990"/>
            <a:ext cx="97855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600" b="1" i="1" dirty="0"/>
          </a:p>
        </p:txBody>
      </p:sp>
      <p:pic>
        <p:nvPicPr>
          <p:cNvPr id="3" name="Image 5" descr="Une image contenant personne, posant, terrain, groupe&#10;&#10;Description générée automatiquement">
            <a:extLst>
              <a:ext uri="{FF2B5EF4-FFF2-40B4-BE49-F238E27FC236}">
                <a16:creationId xmlns:a16="http://schemas.microsoft.com/office/drawing/2014/main" id="{478D0566-5A43-45D0-A12F-7A0A1549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" b="286"/>
          <a:stretch>
            <a:fillRect/>
          </a:stretch>
        </p:blipFill>
        <p:spPr>
          <a:xfrm>
            <a:off x="9829758" y="-117185"/>
            <a:ext cx="2024947" cy="1510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D27FF830-AC5E-461E-8F59-FC0FE0A2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2" y="-60441"/>
            <a:ext cx="2014365" cy="1510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901B2D-6C96-4EF1-A4E9-51CCD2BF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46665"/>
              </p:ext>
            </p:extLst>
          </p:nvPr>
        </p:nvGraphicFramePr>
        <p:xfrm>
          <a:off x="138545" y="1547091"/>
          <a:ext cx="11875052" cy="511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68">
                  <a:extLst>
                    <a:ext uri="{9D8B030D-6E8A-4147-A177-3AD203B41FA5}">
                      <a16:colId xmlns:a16="http://schemas.microsoft.com/office/drawing/2014/main" val="414059201"/>
                    </a:ext>
                  </a:extLst>
                </a:gridCol>
                <a:gridCol w="855070">
                  <a:extLst>
                    <a:ext uri="{9D8B030D-6E8A-4147-A177-3AD203B41FA5}">
                      <a16:colId xmlns:a16="http://schemas.microsoft.com/office/drawing/2014/main" val="1519890115"/>
                    </a:ext>
                  </a:extLst>
                </a:gridCol>
                <a:gridCol w="980482">
                  <a:extLst>
                    <a:ext uri="{9D8B030D-6E8A-4147-A177-3AD203B41FA5}">
                      <a16:colId xmlns:a16="http://schemas.microsoft.com/office/drawing/2014/main" val="4226401071"/>
                    </a:ext>
                  </a:extLst>
                </a:gridCol>
                <a:gridCol w="1071684">
                  <a:extLst>
                    <a:ext uri="{9D8B030D-6E8A-4147-A177-3AD203B41FA5}">
                      <a16:colId xmlns:a16="http://schemas.microsoft.com/office/drawing/2014/main" val="1092172143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2421297835"/>
                    </a:ext>
                  </a:extLst>
                </a:gridCol>
                <a:gridCol w="1094490">
                  <a:extLst>
                    <a:ext uri="{9D8B030D-6E8A-4147-A177-3AD203B41FA5}">
                      <a16:colId xmlns:a16="http://schemas.microsoft.com/office/drawing/2014/main" val="3937405963"/>
                    </a:ext>
                  </a:extLst>
                </a:gridCol>
                <a:gridCol w="1048879">
                  <a:extLst>
                    <a:ext uri="{9D8B030D-6E8A-4147-A177-3AD203B41FA5}">
                      <a16:colId xmlns:a16="http://schemas.microsoft.com/office/drawing/2014/main" val="1641580658"/>
                    </a:ext>
                  </a:extLst>
                </a:gridCol>
                <a:gridCol w="889274">
                  <a:extLst>
                    <a:ext uri="{9D8B030D-6E8A-4147-A177-3AD203B41FA5}">
                      <a16:colId xmlns:a16="http://schemas.microsoft.com/office/drawing/2014/main" val="1716356110"/>
                    </a:ext>
                  </a:extLst>
                </a:gridCol>
                <a:gridCol w="1602809">
                  <a:extLst>
                    <a:ext uri="{9D8B030D-6E8A-4147-A177-3AD203B41FA5}">
                      <a16:colId xmlns:a16="http://schemas.microsoft.com/office/drawing/2014/main" val="4102862433"/>
                    </a:ext>
                  </a:extLst>
                </a:gridCol>
                <a:gridCol w="1436521">
                  <a:extLst>
                    <a:ext uri="{9D8B030D-6E8A-4147-A177-3AD203B41FA5}">
                      <a16:colId xmlns:a16="http://schemas.microsoft.com/office/drawing/2014/main" val="1166025376"/>
                    </a:ext>
                  </a:extLst>
                </a:gridCol>
              </a:tblGrid>
              <a:tr h="2764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lundi​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mardi​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mercredi​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jeudi​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vendredi​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samedi​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référent </a:t>
                      </a:r>
                      <a:endParaRPr lang="fr-FR" sz="1100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100" dirty="0">
                          <a:effectLst/>
                        </a:rPr>
                        <a:t>Bénévoles</a:t>
                      </a:r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100" dirty="0">
                          <a:effectLst/>
                        </a:rPr>
                        <a:t>Date de reprise</a:t>
                      </a:r>
                    </a:p>
                  </a:txBody>
                  <a:tcPr marL="9524" marR="9524" marT="9524" anchor="ctr"/>
                </a:tc>
                <a:extLst>
                  <a:ext uri="{0D108BD9-81ED-4DB2-BD59-A6C34878D82A}">
                    <a16:rowId xmlns:a16="http://schemas.microsoft.com/office/drawing/2014/main" val="228879106"/>
                  </a:ext>
                </a:extLst>
              </a:tr>
              <a:tr h="37593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Secteur Compétitions Gymnastique Artistique Féminine​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C12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C1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92658"/>
                  </a:ext>
                </a:extLst>
              </a:tr>
              <a:tr h="9729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Poussines </a:t>
                      </a:r>
                      <a:r>
                        <a:rPr lang="fr-FR" sz="1200" dirty="0">
                          <a:effectLst/>
                        </a:rPr>
                        <a:t>  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CP,CE1,CE2 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(2016/2015/2014)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15h à 16h30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17h30 à 19h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 &amp; Hugo</a:t>
                      </a:r>
                      <a:endParaRPr lang="fr-FR" sz="1200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u="sng" dirty="0">
                          <a:effectLst/>
                        </a:rPr>
                        <a:t>Mercredi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endParaRPr lang="fr-FR" sz="1200" b="0" u="none" dirty="0">
                        <a:effectLst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fr-FR" sz="1200" b="1" u="sng" dirty="0">
                          <a:effectLst/>
                        </a:rPr>
                        <a:t>Vendredi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fr-FR" sz="1200" b="0" u="none" dirty="0">
                          <a:effectLst/>
                        </a:rPr>
                        <a:t>Noah Dupont</a:t>
                      </a:r>
                    </a:p>
                  </a:txBody>
                  <a:tcPr marL="9524" marR="9524" marT="952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Vendredi 9 septembre</a:t>
                      </a:r>
                    </a:p>
                  </a:txBody>
                  <a:tcPr marL="9524" marR="9524" marT="952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13496"/>
                  </a:ext>
                </a:extLst>
              </a:tr>
              <a:tr h="442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Fédéral 10/12 ans</a:t>
                      </a:r>
                      <a:r>
                        <a:rPr lang="fr-FR" sz="1200" dirty="0">
                          <a:effectLst/>
                        </a:rPr>
                        <a:t> (2013/2012/2011)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20h45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18h à 19h45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 &amp; Hugo </a:t>
                      </a:r>
                      <a:endParaRPr lang="fr-FR" sz="1200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u="sng" dirty="0">
                          <a:effectLst/>
                        </a:rPr>
                        <a:t>Mercredi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fr-FR" sz="1200" b="0" i="1" u="none" dirty="0">
                          <a:effectLst/>
                        </a:rPr>
                        <a:t>Marjolaine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fr-FR" sz="1200" b="0" i="1" u="none" dirty="0">
                          <a:effectLst/>
                        </a:rPr>
                        <a:t>Ninon</a:t>
                      </a:r>
                    </a:p>
                  </a:txBody>
                  <a:tcPr marL="9524" marR="9524" marT="95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Lundi 5 septembre</a:t>
                      </a:r>
                    </a:p>
                  </a:txBody>
                  <a:tcPr marL="9524" marR="9524" marT="95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37599"/>
                  </a:ext>
                </a:extLst>
              </a:tr>
              <a:tr h="5196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Fédéral 12 ans et + </a:t>
                      </a:r>
                      <a:r>
                        <a:rPr lang="fr-FR" sz="1200" dirty="0">
                          <a:effectLst/>
                        </a:rPr>
                        <a:t>  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2010 et avant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21h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18h45 à 20h45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21h15**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 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Mardi 6 septembre</a:t>
                      </a: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89351"/>
                  </a:ext>
                </a:extLst>
              </a:tr>
              <a:tr h="5196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Pré - performance</a:t>
                      </a: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(2016 à 2014)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0" dirty="0">
                          <a:effectLst/>
                          <a:latin typeface="Calibri"/>
                        </a:rPr>
                        <a:t>17h15 à 19h15</a:t>
                      </a: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b="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0" dirty="0">
                          <a:effectLst/>
                          <a:latin typeface="Calibri"/>
                        </a:rPr>
                        <a:t>15h à 16h30</a:t>
                      </a: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17h45 à 18h45</a:t>
                      </a: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Gaelle</a:t>
                      </a:r>
                    </a:p>
                  </a:txBody>
                  <a:tcPr marL="9524" marR="9524" marT="9524" anchor="ctr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Lundi 5 septembre</a:t>
                      </a:r>
                    </a:p>
                  </a:txBody>
                  <a:tcPr marL="9524" marR="9524" marT="9524">
                    <a:solidFill>
                      <a:srgbClr val="FA9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55955"/>
                  </a:ext>
                </a:extLst>
              </a:tr>
              <a:tr h="751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Performance1 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(2014 à 2010)                 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17h15 à 19h15**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17h30 à 19h30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16h30 à 19h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18h45à 21h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 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EB52C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Lundi 5 septembre</a:t>
                      </a:r>
                    </a:p>
                  </a:txBody>
                  <a:tcPr marL="9524" marR="9524" marT="9524" anchor="ctr">
                    <a:solidFill>
                      <a:srgbClr val="EB5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66433"/>
                  </a:ext>
                </a:extLst>
              </a:tr>
              <a:tr h="7186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Performance 2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2009 et avant                   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17h30 à 20h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16h30 à 19h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21h15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Gaelle 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Mardi 6 septembre</a:t>
                      </a:r>
                    </a:p>
                  </a:txBody>
                  <a:tcPr marL="9524" marR="9524" marT="9524" anchor="ctr">
                    <a:solidFill>
                      <a:srgbClr val="F50FB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91543"/>
                  </a:ext>
                </a:extLst>
              </a:tr>
              <a:tr h="375930">
                <a:tc gridSpan="10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** Entrainements supplémentaires sur accord de l'entraineur</a:t>
                      </a:r>
                    </a:p>
                  </a:txBody>
                  <a:tcPr marL="9524" marR="9524" marT="9524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>
                    <a:solidFill>
                      <a:srgbClr val="F50FB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9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F9B341-9806-42E9-9013-AAF49E17AE6B}"/>
              </a:ext>
            </a:extLst>
          </p:cNvPr>
          <p:cNvSpPr txBox="1"/>
          <p:nvPr/>
        </p:nvSpPr>
        <p:spPr>
          <a:xfrm>
            <a:off x="5695335" y="590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ADD8A-0D04-4603-A949-A1A7FE207306}"/>
              </a:ext>
            </a:extLst>
          </p:cNvPr>
          <p:cNvSpPr txBox="1"/>
          <p:nvPr/>
        </p:nvSpPr>
        <p:spPr>
          <a:xfrm>
            <a:off x="1457071" y="155330"/>
            <a:ext cx="8138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latin typeface="Comic Sans MS"/>
              </a:rPr>
              <a:t>       </a:t>
            </a:r>
            <a:r>
              <a:rPr lang="fr-FR" sz="3200" b="1" dirty="0">
                <a:solidFill>
                  <a:srgbClr val="FFFFFF"/>
                </a:solidFill>
                <a:latin typeface="Comic Sans MS"/>
              </a:rPr>
              <a:t>  </a:t>
            </a:r>
            <a:r>
              <a:rPr lang="fr-FR" sz="3600" b="1" dirty="0">
                <a:solidFill>
                  <a:srgbClr val="002060"/>
                </a:solidFill>
                <a:latin typeface="Comic Sans MS"/>
              </a:rPr>
              <a:t>ESS Segré Gymnastique</a:t>
            </a:r>
            <a:endParaRPr lang="fr-FR" sz="3600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  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Planning Secteur Masculin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  Saison 2022/2023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61698-1A08-4FDB-8061-64A7EF16489B}"/>
              </a:ext>
            </a:extLst>
          </p:cNvPr>
          <p:cNvSpPr txBox="1"/>
          <p:nvPr/>
        </p:nvSpPr>
        <p:spPr>
          <a:xfrm>
            <a:off x="9827079" y="49526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036725-0F0F-47C8-A01F-BA6D6D447A19}"/>
              </a:ext>
            </a:extLst>
          </p:cNvPr>
          <p:cNvSpPr txBox="1"/>
          <p:nvPr/>
        </p:nvSpPr>
        <p:spPr>
          <a:xfrm>
            <a:off x="1091073" y="5958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34E7DB-D2B4-4F01-822C-5702AB6BC9AE}"/>
              </a:ext>
            </a:extLst>
          </p:cNvPr>
          <p:cNvSpPr txBox="1"/>
          <p:nvPr/>
        </p:nvSpPr>
        <p:spPr>
          <a:xfrm>
            <a:off x="13401730" y="5844990"/>
            <a:ext cx="97855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600" b="1" i="1" dirty="0"/>
          </a:p>
        </p:txBody>
      </p:sp>
      <p:pic>
        <p:nvPicPr>
          <p:cNvPr id="3" name="Image 5" descr="Une image contenant personne, gens&#10;&#10;Description générée automatiquement">
            <a:extLst>
              <a:ext uri="{FF2B5EF4-FFF2-40B4-BE49-F238E27FC236}">
                <a16:creationId xmlns:a16="http://schemas.microsoft.com/office/drawing/2014/main" id="{478D0566-5A43-45D0-A12F-7A0A1549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98" y="-47038"/>
            <a:ext cx="2786947" cy="1861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 descr="Une image contenant personne, posant, sport, groupe&#10;&#10;Description générée automatiquement">
            <a:extLst>
              <a:ext uri="{FF2B5EF4-FFF2-40B4-BE49-F238E27FC236}">
                <a16:creationId xmlns:a16="http://schemas.microsoft.com/office/drawing/2014/main" id="{D27FF830-AC5E-461E-8F59-FC0FE0A2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8" b="618"/>
          <a:stretch>
            <a:fillRect/>
          </a:stretch>
        </p:blipFill>
        <p:spPr>
          <a:xfrm>
            <a:off x="80413" y="-1052"/>
            <a:ext cx="2391588" cy="1772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901B2D-6C96-4EF1-A4E9-51CCD2BF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98630"/>
              </p:ext>
            </p:extLst>
          </p:nvPr>
        </p:nvGraphicFramePr>
        <p:xfrm>
          <a:off x="668780" y="1822911"/>
          <a:ext cx="10522162" cy="475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78">
                  <a:extLst>
                    <a:ext uri="{9D8B030D-6E8A-4147-A177-3AD203B41FA5}">
                      <a16:colId xmlns:a16="http://schemas.microsoft.com/office/drawing/2014/main" val="414059201"/>
                    </a:ext>
                  </a:extLst>
                </a:gridCol>
                <a:gridCol w="1004091">
                  <a:extLst>
                    <a:ext uri="{9D8B030D-6E8A-4147-A177-3AD203B41FA5}">
                      <a16:colId xmlns:a16="http://schemas.microsoft.com/office/drawing/2014/main" val="1519890115"/>
                    </a:ext>
                  </a:extLst>
                </a:gridCol>
                <a:gridCol w="1316478">
                  <a:extLst>
                    <a:ext uri="{9D8B030D-6E8A-4147-A177-3AD203B41FA5}">
                      <a16:colId xmlns:a16="http://schemas.microsoft.com/office/drawing/2014/main" val="4226401071"/>
                    </a:ext>
                  </a:extLst>
                </a:gridCol>
                <a:gridCol w="1150628">
                  <a:extLst>
                    <a:ext uri="{9D8B030D-6E8A-4147-A177-3AD203B41FA5}">
                      <a16:colId xmlns:a16="http://schemas.microsoft.com/office/drawing/2014/main" val="1092172143"/>
                    </a:ext>
                  </a:extLst>
                </a:gridCol>
                <a:gridCol w="780959">
                  <a:extLst>
                    <a:ext uri="{9D8B030D-6E8A-4147-A177-3AD203B41FA5}">
                      <a16:colId xmlns:a16="http://schemas.microsoft.com/office/drawing/2014/main" val="2421297835"/>
                    </a:ext>
                  </a:extLst>
                </a:gridCol>
                <a:gridCol w="1227224">
                  <a:extLst>
                    <a:ext uri="{9D8B030D-6E8A-4147-A177-3AD203B41FA5}">
                      <a16:colId xmlns:a16="http://schemas.microsoft.com/office/drawing/2014/main" val="3937405963"/>
                    </a:ext>
                  </a:extLst>
                </a:gridCol>
                <a:gridCol w="792118">
                  <a:extLst>
                    <a:ext uri="{9D8B030D-6E8A-4147-A177-3AD203B41FA5}">
                      <a16:colId xmlns:a16="http://schemas.microsoft.com/office/drawing/2014/main" val="1641580658"/>
                    </a:ext>
                  </a:extLst>
                </a:gridCol>
                <a:gridCol w="1171443">
                  <a:extLst>
                    <a:ext uri="{9D8B030D-6E8A-4147-A177-3AD203B41FA5}">
                      <a16:colId xmlns:a16="http://schemas.microsoft.com/office/drawing/2014/main" val="1716356110"/>
                    </a:ext>
                  </a:extLst>
                </a:gridCol>
                <a:gridCol w="1171443">
                  <a:extLst>
                    <a:ext uri="{9D8B030D-6E8A-4147-A177-3AD203B41FA5}">
                      <a16:colId xmlns:a16="http://schemas.microsoft.com/office/drawing/2014/main" val="2301099304"/>
                    </a:ext>
                  </a:extLst>
                </a:gridCol>
              </a:tblGrid>
              <a:tr h="4855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lundi​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mardi​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mercredi​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jeudi​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vendredi​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samedi​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dirty="0">
                          <a:effectLst/>
                        </a:rPr>
                        <a:t>référent </a:t>
                      </a:r>
                      <a:endParaRPr lang="fr-FR" sz="1100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100" dirty="0">
                          <a:effectLst/>
                        </a:rPr>
                        <a:t>Date de reprise</a:t>
                      </a:r>
                    </a:p>
                  </a:txBody>
                  <a:tcPr marL="9524" marR="9524" marT="9524" anchor="ctr"/>
                </a:tc>
                <a:extLst>
                  <a:ext uri="{0D108BD9-81ED-4DB2-BD59-A6C34878D82A}">
                    <a16:rowId xmlns:a16="http://schemas.microsoft.com/office/drawing/2014/main" val="228879106"/>
                  </a:ext>
                </a:extLst>
              </a:tr>
              <a:tr h="4699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400" b="1" dirty="0">
                          <a:effectLst/>
                        </a:rPr>
                        <a:t>Secteur Gymnastique Artistique Masculine Loisirs &amp; Compétitions</a:t>
                      </a:r>
                      <a:endParaRPr lang="fr-F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524" marR="9524" marT="9524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41775"/>
                  </a:ext>
                </a:extLst>
              </a:tr>
              <a:tr h="6998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Gam</a:t>
                      </a:r>
                      <a:r>
                        <a:rPr lang="fr-FR" sz="1200" b="1" dirty="0">
                          <a:effectLst/>
                        </a:rPr>
                        <a:t> compétitions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noProof="0" dirty="0">
                          <a:effectLst/>
                          <a:latin typeface="Century Gothic"/>
                        </a:rPr>
                        <a:t>(2016 à 2012)</a:t>
                      </a:r>
                      <a:endParaRPr lang="fr-FR" sz="1200" b="0" i="0" u="none" strike="noStrike" noProof="0" dirty="0">
                        <a:effectLst/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fr-FR" sz="1200" b="1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dirty="0">
                          <a:effectLst/>
                          <a:latin typeface="Calibri"/>
                        </a:rPr>
                        <a:t>17h30 à 19h</a:t>
                      </a: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17h30 à 19h 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Hugo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Lundi 5 septembre</a:t>
                      </a: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13802"/>
                  </a:ext>
                </a:extLst>
              </a:tr>
              <a:tr h="6998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dirty="0" err="1">
                          <a:effectLst/>
                        </a:rPr>
                        <a:t>Gam</a:t>
                      </a:r>
                      <a:r>
                        <a:rPr lang="fr-FR" sz="1200" b="1" dirty="0">
                          <a:effectLst/>
                        </a:rPr>
                        <a:t> loisirs</a:t>
                      </a:r>
                    </a:p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(2016 à 2010)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0" dirty="0">
                          <a:effectLst/>
                          <a:latin typeface="Calibri"/>
                        </a:rPr>
                        <a:t>17h30 à 19h</a:t>
                      </a: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4" marR="9524" marT="9524" anchor="ctr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dirty="0">
                          <a:effectLst/>
                        </a:rPr>
                        <a:t>Hugo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Lundi 5 septembre</a:t>
                      </a:r>
                    </a:p>
                  </a:txBody>
                  <a:tcPr marL="9524" marR="9524" marT="9524">
                    <a:solidFill>
                      <a:srgbClr val="6CF5F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52302"/>
                  </a:ext>
                </a:extLst>
              </a:tr>
              <a:tr h="8854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Gam</a:t>
                      </a:r>
                      <a:r>
                        <a:rPr lang="fr-FR" sz="1200" b="1" dirty="0">
                          <a:effectLst/>
                        </a:rPr>
                        <a:t> compétitions 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2010 et avant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17h30 à 19h30**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16h30 à 19h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21h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Hugo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Mardi 6 septembre</a:t>
                      </a:r>
                    </a:p>
                  </a:txBody>
                  <a:tcPr marL="9524" marR="9524" marT="9524" anchor="ctr">
                    <a:solidFill>
                      <a:srgbClr val="4BE5FA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9728"/>
                  </a:ext>
                </a:extLst>
              </a:tr>
              <a:tr h="585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 err="1">
                          <a:effectLst/>
                        </a:rPr>
                        <a:t>Gam</a:t>
                      </a:r>
                      <a:r>
                        <a:rPr lang="fr-FR" sz="1200" b="1" dirty="0">
                          <a:effectLst/>
                        </a:rPr>
                        <a:t> loisirs </a:t>
                      </a:r>
                      <a:endParaRPr lang="fr-FR" sz="1200" b="1" i="1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2009 et avant</a:t>
                      </a:r>
                      <a:endParaRPr lang="fr-FR" sz="1200" b="1" i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16h30 à 18h30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19h à 20h30</a:t>
                      </a:r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Hugo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Mercredi 15 septembre</a:t>
                      </a:r>
                    </a:p>
                  </a:txBody>
                  <a:tcPr marL="9524" marR="9524" marT="9524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65049"/>
                  </a:ext>
                </a:extLst>
              </a:tr>
              <a:tr h="9283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effectLst/>
                        </a:rPr>
                        <a:t>Parkour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1200" b="1" dirty="0">
                          <a:effectLst/>
                        </a:rPr>
                        <a:t> à partir de 12 ans (2010)</a:t>
                      </a: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dirty="0">
                          <a:effectLst/>
                          <a:latin typeface="Calibri"/>
                        </a:rPr>
                        <a:t>19h à 20h30</a:t>
                      </a: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>
                          <a:effectLst/>
                        </a:rPr>
                        <a:t>Hugo</a:t>
                      </a:r>
                      <a:endParaRPr lang="fr-FR" sz="1200" i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1" i="1" dirty="0">
                          <a:effectLst/>
                        </a:rPr>
                        <a:t>Mercredi 14 septembre</a:t>
                      </a:r>
                    </a:p>
                  </a:txBody>
                  <a:tcPr marL="9524" marR="9524" marT="95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1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2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0DBA14-16B1-40CE-854E-A5A213ED4B5F}"/>
              </a:ext>
            </a:extLst>
          </p:cNvPr>
          <p:cNvSpPr txBox="1"/>
          <p:nvPr/>
        </p:nvSpPr>
        <p:spPr>
          <a:xfrm>
            <a:off x="3605981" y="2819399"/>
            <a:ext cx="716771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/>
              <a:t>Nous vous souhaitons une excellente saison!!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E5ACE283-EB24-41B3-B481-A65B932D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" y="275303"/>
            <a:ext cx="2448233" cy="244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1AE2C4-68A3-44AB-AB66-27222881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84" y="5692487"/>
            <a:ext cx="4709651" cy="9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8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9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guerif gaelle</cp:lastModifiedBy>
  <cp:revision>2538</cp:revision>
  <dcterms:created xsi:type="dcterms:W3CDTF">2021-02-23T10:59:10Z</dcterms:created>
  <dcterms:modified xsi:type="dcterms:W3CDTF">2022-07-11T11:25:30Z</dcterms:modified>
</cp:coreProperties>
</file>